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74" r:id="rId3"/>
    <p:sldId id="275" r:id="rId4"/>
    <p:sldId id="259" r:id="rId5"/>
    <p:sldId id="257" r:id="rId6"/>
    <p:sldId id="276" r:id="rId7"/>
    <p:sldId id="277" r:id="rId8"/>
    <p:sldId id="281" r:id="rId9"/>
    <p:sldId id="278" r:id="rId10"/>
    <p:sldId id="279" r:id="rId11"/>
    <p:sldId id="258" r:id="rId12"/>
    <p:sldId id="260" r:id="rId13"/>
    <p:sldId id="268" r:id="rId14"/>
    <p:sldId id="261" r:id="rId15"/>
    <p:sldId id="269" r:id="rId16"/>
    <p:sldId id="263" r:id="rId17"/>
    <p:sldId id="270" r:id="rId18"/>
    <p:sldId id="264" r:id="rId19"/>
    <p:sldId id="272" r:id="rId20"/>
    <p:sldId id="265" r:id="rId21"/>
    <p:sldId id="273" r:id="rId22"/>
    <p:sldId id="280" r:id="rId23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73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36CDE-7C48-4E46-B2B0-8F45D39AD708}" type="datetimeFigureOut">
              <a:rPr lang="en-US" smtClean="0"/>
              <a:t>24/11/15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F7CCDB-989B-3347-91BD-DED42B8103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253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78672D4-B051-AA48-887D-664C32DA7DF3}" type="slidenum">
              <a:rPr lang="en-GB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35246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A4BCB-00E7-954F-8B07-E204BFE469E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22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A4BCB-00E7-954F-8B07-E204BFE469E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2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A4BCB-00E7-954F-8B07-E204BFE469E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22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A4BCB-00E7-954F-8B07-E204BFE469E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22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A4BCB-00E7-954F-8B07-E204BFE469E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22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68F9E4-AA94-FE45-80C8-25853AD7E2F2}" type="slidenum">
              <a:rPr lang="en-GB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790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7EDAB0-E1F5-4B4A-983C-F4FB3077A9AA}" type="slidenum">
              <a:rPr lang="en-GB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4630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C6106-A548-3549-B378-1534F73CC891}" type="slidenum">
              <a:rPr lang="en-GB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545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3F1790-CE99-AF48-AD7C-679F35E041BB}" type="slidenum">
              <a:rPr lang="en-GB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801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091599-9638-DE40-9B23-59AB04789E0A}" type="slidenum">
              <a:rPr lang="en-GB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41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33294D-AE56-F140-9903-3619D66C66A8}" type="slidenum">
              <a:rPr lang="en-GB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247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8D24C7-43A2-8740-81B1-FCAA6E45BEA0}" type="slidenum">
              <a:rPr lang="en-GB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1554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FF9B23-655C-5C4E-AF7C-34E807D3889A}" type="slidenum">
              <a:rPr lang="en-GB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6010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53E127-671F-D947-9B1E-22E68D11E812}" type="slidenum">
              <a:rPr lang="en-GB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9992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B5E3D-5F6F-364B-8C85-3DE158112A46}" type="slidenum">
              <a:rPr lang="en-GB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3748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ＭＳ Ｐゴシック" charset="0"/>
                <a:cs typeface="ＭＳ Ｐゴシック" charset="0"/>
              </a:defRPr>
            </a:lvl1pPr>
          </a:lstStyle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568147-EBBD-BD49-828B-B60B467DCA9E}" type="slidenum">
              <a:rPr lang="en-GB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347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81200" y="6248400"/>
            <a:ext cx="480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202020"/>
                </a:solidFill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GB" smtClean="0"/>
              <a:t>Workshop, Oslo Method, MSU, 1-4 Dec 2015</a:t>
            </a:r>
            <a:endParaRPr lang="en-GB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A536BEF-FB28-4E4C-BE6A-D00D9B4981EA}" type="slidenum">
              <a:rPr lang="en-GB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24.jpeg"/><Relationship Id="rId5" Type="http://schemas.openxmlformats.org/officeDocument/2006/relationships/oleObject" Target="../embeddings/oleObject2.bin"/><Relationship Id="rId6" Type="http://schemas.openxmlformats.org/officeDocument/2006/relationships/image" Target="../media/image22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2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404664"/>
            <a:ext cx="7772400" cy="1143000"/>
          </a:xfrm>
        </p:spPr>
        <p:txBody>
          <a:bodyPr/>
          <a:lstStyle/>
          <a:p>
            <a:pPr algn="l" eaLnBrk="1" hangingPunct="1"/>
            <a:r>
              <a:rPr lang="en-GB" dirty="0" smtClean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The Oslo Method</a:t>
            </a:r>
            <a:br>
              <a:rPr lang="en-GB" dirty="0" smtClean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GB" dirty="0" smtClean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 (Part I)</a:t>
            </a:r>
            <a:endParaRPr lang="en-GB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7504" y="2276872"/>
            <a:ext cx="6440760" cy="2520280"/>
          </a:xfrm>
        </p:spPr>
        <p:txBody>
          <a:bodyPr/>
          <a:lstStyle/>
          <a:p>
            <a:pPr algn="l" eaLnBrk="1" hangingPunct="1"/>
            <a:r>
              <a:rPr lang="en-GB" sz="2800" dirty="0" smtClean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Simultaneously extraction of: </a:t>
            </a:r>
          </a:p>
          <a:p>
            <a:pPr marL="457200" indent="-457200" algn="l" eaLnBrk="1" hangingPunct="1">
              <a:buFont typeface="Arial"/>
              <a:buChar char="•"/>
            </a:pPr>
            <a:r>
              <a:rPr lang="en-GB" sz="2800" dirty="0" smtClean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nuclear level density (NLD) </a:t>
            </a:r>
          </a:p>
          <a:p>
            <a:pPr marL="457200" indent="-457200" algn="l" eaLnBrk="1" hangingPunct="1">
              <a:buFont typeface="Arial"/>
              <a:buChar char="•"/>
            </a:pPr>
            <a:r>
              <a:rPr lang="en-GB" sz="2800" dirty="0" smtClean="0">
                <a:solidFill>
                  <a:schemeClr val="hlink"/>
                </a:solidFill>
                <a:latin typeface="Symbol" charset="2"/>
                <a:ea typeface="ＭＳ Ｐゴシック" charset="0"/>
                <a:cs typeface="Symbol" charset="2"/>
              </a:rPr>
              <a:t>g</a:t>
            </a:r>
            <a:r>
              <a:rPr lang="en-GB" sz="2800" dirty="0" smtClean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-ray strength function (</a:t>
            </a:r>
            <a:r>
              <a:rPr lang="en-GB" sz="2800" dirty="0" err="1" smtClean="0">
                <a:solidFill>
                  <a:schemeClr val="hlink"/>
                </a:solidFill>
                <a:latin typeface="Symbol" charset="2"/>
                <a:ea typeface="ＭＳ Ｐゴシック" charset="0"/>
                <a:cs typeface="Symbol" charset="2"/>
              </a:rPr>
              <a:t>g</a:t>
            </a:r>
            <a:r>
              <a:rPr lang="en-GB" sz="2800" dirty="0" err="1" smtClean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SF</a:t>
            </a:r>
            <a:r>
              <a:rPr lang="en-GB" sz="2800" dirty="0" smtClean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)</a:t>
            </a:r>
            <a:endParaRPr lang="en-GB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8F9E4-AA94-FE45-80C8-25853AD7E2F2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auto">
          <a:xfrm>
            <a:off x="107504" y="4437112"/>
            <a:ext cx="6584776" cy="1270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US" sz="2000" dirty="0" err="1" smtClean="0"/>
              <a:t>Magne</a:t>
            </a:r>
            <a:r>
              <a:rPr lang="en-US" sz="2000" dirty="0" smtClean="0"/>
              <a:t> </a:t>
            </a:r>
            <a:r>
              <a:rPr lang="en-US" sz="2000" dirty="0" err="1" smtClean="0"/>
              <a:t>Guttormsen</a:t>
            </a:r>
            <a:endParaRPr lang="en-US" sz="2000" dirty="0" smtClean="0"/>
          </a:p>
          <a:p>
            <a:pPr algn="l"/>
            <a:r>
              <a:rPr lang="en-US" sz="2000" dirty="0" smtClean="0"/>
              <a:t>Department of Physics</a:t>
            </a:r>
          </a:p>
          <a:p>
            <a:pPr algn="l"/>
            <a:r>
              <a:rPr lang="en-US" sz="2000" dirty="0" smtClean="0"/>
              <a:t>University of Oslo</a:t>
            </a:r>
            <a:endParaRPr lang="en-US" sz="2000" dirty="0"/>
          </a:p>
        </p:txBody>
      </p:sp>
      <p:grpSp>
        <p:nvGrpSpPr>
          <p:cNvPr id="168" name="Group 167"/>
          <p:cNvGrpSpPr/>
          <p:nvPr/>
        </p:nvGrpSpPr>
        <p:grpSpPr>
          <a:xfrm>
            <a:off x="5670913" y="1037705"/>
            <a:ext cx="3221567" cy="5127599"/>
            <a:chOff x="5187069" y="303023"/>
            <a:chExt cx="3221567" cy="5127599"/>
          </a:xfrm>
        </p:grpSpPr>
        <p:cxnSp>
          <p:nvCxnSpPr>
            <p:cNvPr id="169" name="Straight Arrow Connector 168"/>
            <p:cNvCxnSpPr/>
            <p:nvPr/>
          </p:nvCxnSpPr>
          <p:spPr>
            <a:xfrm>
              <a:off x="5288669" y="5421123"/>
              <a:ext cx="3060700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70" name="Freeform 169"/>
            <p:cNvSpPr/>
            <p:nvPr/>
          </p:nvSpPr>
          <p:spPr>
            <a:xfrm>
              <a:off x="5297136" y="2538223"/>
              <a:ext cx="3052233" cy="2870200"/>
            </a:xfrm>
            <a:custGeom>
              <a:avLst/>
              <a:gdLst>
                <a:gd name="connsiteX0" fmla="*/ 0 w 2709333"/>
                <a:gd name="connsiteY0" fmla="*/ 2400300 h 2400300"/>
                <a:gd name="connsiteX1" fmla="*/ 296333 w 2709333"/>
                <a:gd name="connsiteY1" fmla="*/ 2286000 h 2400300"/>
                <a:gd name="connsiteX2" fmla="*/ 601133 w 2709333"/>
                <a:gd name="connsiteY2" fmla="*/ 2112433 h 2400300"/>
                <a:gd name="connsiteX3" fmla="*/ 1003300 w 2709333"/>
                <a:gd name="connsiteY3" fmla="*/ 1833033 h 2400300"/>
                <a:gd name="connsiteX4" fmla="*/ 1447800 w 2709333"/>
                <a:gd name="connsiteY4" fmla="*/ 1452033 h 2400300"/>
                <a:gd name="connsiteX5" fmla="*/ 1803400 w 2709333"/>
                <a:gd name="connsiteY5" fmla="*/ 1096433 h 2400300"/>
                <a:gd name="connsiteX6" fmla="*/ 2290233 w 2709333"/>
                <a:gd name="connsiteY6" fmla="*/ 567267 h 2400300"/>
                <a:gd name="connsiteX7" fmla="*/ 2709333 w 2709333"/>
                <a:gd name="connsiteY7" fmla="*/ 0 h 240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09333" h="2400300">
                  <a:moveTo>
                    <a:pt x="0" y="2400300"/>
                  </a:moveTo>
                  <a:lnTo>
                    <a:pt x="296333" y="2286000"/>
                  </a:lnTo>
                  <a:lnTo>
                    <a:pt x="601133" y="2112433"/>
                  </a:lnTo>
                  <a:lnTo>
                    <a:pt x="1003300" y="1833033"/>
                  </a:lnTo>
                  <a:lnTo>
                    <a:pt x="1447800" y="1452033"/>
                  </a:lnTo>
                  <a:lnTo>
                    <a:pt x="1803400" y="1096433"/>
                  </a:lnTo>
                  <a:lnTo>
                    <a:pt x="2290233" y="567267"/>
                  </a:lnTo>
                  <a:lnTo>
                    <a:pt x="2709333" y="0"/>
                  </a:lnTo>
                </a:path>
              </a:pathLst>
            </a:cu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71" name="Straight Connector 170"/>
            <p:cNvCxnSpPr/>
            <p:nvPr/>
          </p:nvCxnSpPr>
          <p:spPr>
            <a:xfrm>
              <a:off x="5288669" y="5344923"/>
              <a:ext cx="1651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2" name="Straight Connector 171"/>
            <p:cNvCxnSpPr/>
            <p:nvPr/>
          </p:nvCxnSpPr>
          <p:spPr>
            <a:xfrm>
              <a:off x="5288669" y="5268723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3" name="Straight Connector 172"/>
            <p:cNvCxnSpPr/>
            <p:nvPr/>
          </p:nvCxnSpPr>
          <p:spPr>
            <a:xfrm>
              <a:off x="5297136" y="5188290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4" name="Straight Connector 173"/>
            <p:cNvCxnSpPr/>
            <p:nvPr/>
          </p:nvCxnSpPr>
          <p:spPr>
            <a:xfrm>
              <a:off x="5297136" y="5086690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5" name="Straight Connector 174"/>
            <p:cNvCxnSpPr/>
            <p:nvPr/>
          </p:nvCxnSpPr>
          <p:spPr>
            <a:xfrm>
              <a:off x="5297136" y="4985090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6" name="Straight Connector 175"/>
            <p:cNvCxnSpPr/>
            <p:nvPr/>
          </p:nvCxnSpPr>
          <p:spPr>
            <a:xfrm>
              <a:off x="5297136" y="4883490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7" name="Straight Connector 176"/>
            <p:cNvCxnSpPr/>
            <p:nvPr/>
          </p:nvCxnSpPr>
          <p:spPr>
            <a:xfrm>
              <a:off x="5517269" y="5217923"/>
              <a:ext cx="1651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8" name="Straight Connector 177"/>
            <p:cNvCxnSpPr/>
            <p:nvPr/>
          </p:nvCxnSpPr>
          <p:spPr>
            <a:xfrm>
              <a:off x="5517269" y="5141723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79" name="Straight Connector 178"/>
            <p:cNvCxnSpPr/>
            <p:nvPr/>
          </p:nvCxnSpPr>
          <p:spPr>
            <a:xfrm>
              <a:off x="5525736" y="5061290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0" name="Straight Connector 179"/>
            <p:cNvCxnSpPr/>
            <p:nvPr/>
          </p:nvCxnSpPr>
          <p:spPr>
            <a:xfrm>
              <a:off x="5525736" y="4959690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1" name="Straight Connector 180"/>
            <p:cNvCxnSpPr/>
            <p:nvPr/>
          </p:nvCxnSpPr>
          <p:spPr>
            <a:xfrm>
              <a:off x="5525736" y="4858090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2" name="Straight Connector 181"/>
            <p:cNvCxnSpPr/>
            <p:nvPr/>
          </p:nvCxnSpPr>
          <p:spPr>
            <a:xfrm>
              <a:off x="5525736" y="4756490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3" name="Straight Connector 182"/>
            <p:cNvCxnSpPr/>
            <p:nvPr/>
          </p:nvCxnSpPr>
          <p:spPr>
            <a:xfrm>
              <a:off x="5745869" y="5090923"/>
              <a:ext cx="1651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4" name="Straight Connector 183"/>
            <p:cNvCxnSpPr/>
            <p:nvPr/>
          </p:nvCxnSpPr>
          <p:spPr>
            <a:xfrm>
              <a:off x="5745869" y="5014723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5" name="Straight Connector 184"/>
            <p:cNvCxnSpPr/>
            <p:nvPr/>
          </p:nvCxnSpPr>
          <p:spPr>
            <a:xfrm>
              <a:off x="5754336" y="4934290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6" name="Straight Connector 185"/>
            <p:cNvCxnSpPr/>
            <p:nvPr/>
          </p:nvCxnSpPr>
          <p:spPr>
            <a:xfrm>
              <a:off x="5754336" y="4832690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7" name="Straight Connector 186"/>
            <p:cNvCxnSpPr/>
            <p:nvPr/>
          </p:nvCxnSpPr>
          <p:spPr>
            <a:xfrm>
              <a:off x="5754336" y="4731090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8" name="Straight Connector 187"/>
            <p:cNvCxnSpPr/>
            <p:nvPr/>
          </p:nvCxnSpPr>
          <p:spPr>
            <a:xfrm>
              <a:off x="5754336" y="4629490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89" name="Straight Connector 188"/>
            <p:cNvCxnSpPr/>
            <p:nvPr/>
          </p:nvCxnSpPr>
          <p:spPr>
            <a:xfrm>
              <a:off x="5974469" y="4963923"/>
              <a:ext cx="1651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0" name="Straight Connector 189"/>
            <p:cNvCxnSpPr/>
            <p:nvPr/>
          </p:nvCxnSpPr>
          <p:spPr>
            <a:xfrm>
              <a:off x="5974469" y="4887723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1" name="Straight Connector 190"/>
            <p:cNvCxnSpPr/>
            <p:nvPr/>
          </p:nvCxnSpPr>
          <p:spPr>
            <a:xfrm>
              <a:off x="5982936" y="4807290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2" name="Straight Connector 191"/>
            <p:cNvCxnSpPr/>
            <p:nvPr/>
          </p:nvCxnSpPr>
          <p:spPr>
            <a:xfrm>
              <a:off x="5982936" y="4705690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3" name="Straight Connector 192"/>
            <p:cNvCxnSpPr/>
            <p:nvPr/>
          </p:nvCxnSpPr>
          <p:spPr>
            <a:xfrm>
              <a:off x="5982936" y="4604090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4" name="Straight Connector 193"/>
            <p:cNvCxnSpPr/>
            <p:nvPr/>
          </p:nvCxnSpPr>
          <p:spPr>
            <a:xfrm>
              <a:off x="5982936" y="4502490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5" name="Straight Connector 194"/>
            <p:cNvCxnSpPr/>
            <p:nvPr/>
          </p:nvCxnSpPr>
          <p:spPr>
            <a:xfrm>
              <a:off x="6203069" y="4794590"/>
              <a:ext cx="1651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6" name="Straight Connector 195"/>
            <p:cNvCxnSpPr/>
            <p:nvPr/>
          </p:nvCxnSpPr>
          <p:spPr>
            <a:xfrm>
              <a:off x="6203069" y="4718390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7" name="Straight Connector 196"/>
            <p:cNvCxnSpPr/>
            <p:nvPr/>
          </p:nvCxnSpPr>
          <p:spPr>
            <a:xfrm>
              <a:off x="6211536" y="4637957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8" name="Straight Connector 197"/>
            <p:cNvCxnSpPr/>
            <p:nvPr/>
          </p:nvCxnSpPr>
          <p:spPr>
            <a:xfrm>
              <a:off x="6211536" y="4536357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9" name="Straight Connector 198"/>
            <p:cNvCxnSpPr/>
            <p:nvPr/>
          </p:nvCxnSpPr>
          <p:spPr>
            <a:xfrm>
              <a:off x="6211536" y="4434757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0" name="Straight Connector 199"/>
            <p:cNvCxnSpPr/>
            <p:nvPr/>
          </p:nvCxnSpPr>
          <p:spPr>
            <a:xfrm>
              <a:off x="6211536" y="4333157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1" name="Straight Connector 200"/>
            <p:cNvCxnSpPr/>
            <p:nvPr/>
          </p:nvCxnSpPr>
          <p:spPr>
            <a:xfrm>
              <a:off x="6431669" y="4625257"/>
              <a:ext cx="1651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2" name="Straight Connector 201"/>
            <p:cNvCxnSpPr/>
            <p:nvPr/>
          </p:nvCxnSpPr>
          <p:spPr>
            <a:xfrm>
              <a:off x="6431669" y="4549057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3" name="Straight Connector 202"/>
            <p:cNvCxnSpPr/>
            <p:nvPr/>
          </p:nvCxnSpPr>
          <p:spPr>
            <a:xfrm>
              <a:off x="6440136" y="446862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4" name="Straight Connector 203"/>
            <p:cNvCxnSpPr/>
            <p:nvPr/>
          </p:nvCxnSpPr>
          <p:spPr>
            <a:xfrm>
              <a:off x="6440136" y="436702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5" name="Straight Connector 204"/>
            <p:cNvCxnSpPr/>
            <p:nvPr/>
          </p:nvCxnSpPr>
          <p:spPr>
            <a:xfrm>
              <a:off x="6440136" y="426542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6" name="Straight Connector 205"/>
            <p:cNvCxnSpPr/>
            <p:nvPr/>
          </p:nvCxnSpPr>
          <p:spPr>
            <a:xfrm>
              <a:off x="6440136" y="416382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7" name="Straight Connector 206"/>
            <p:cNvCxnSpPr/>
            <p:nvPr/>
          </p:nvCxnSpPr>
          <p:spPr>
            <a:xfrm>
              <a:off x="6651802" y="4396657"/>
              <a:ext cx="1651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8" name="Straight Connector 207"/>
            <p:cNvCxnSpPr/>
            <p:nvPr/>
          </p:nvCxnSpPr>
          <p:spPr>
            <a:xfrm>
              <a:off x="6651802" y="4320457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9" name="Straight Connector 208"/>
            <p:cNvCxnSpPr/>
            <p:nvPr/>
          </p:nvCxnSpPr>
          <p:spPr>
            <a:xfrm>
              <a:off x="6660269" y="424002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10" name="Straight Connector 209"/>
            <p:cNvCxnSpPr/>
            <p:nvPr/>
          </p:nvCxnSpPr>
          <p:spPr>
            <a:xfrm>
              <a:off x="6660269" y="413842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11" name="Straight Connector 210"/>
            <p:cNvCxnSpPr/>
            <p:nvPr/>
          </p:nvCxnSpPr>
          <p:spPr>
            <a:xfrm>
              <a:off x="6660269" y="403682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12" name="Straight Connector 211"/>
            <p:cNvCxnSpPr/>
            <p:nvPr/>
          </p:nvCxnSpPr>
          <p:spPr>
            <a:xfrm>
              <a:off x="6660269" y="393522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13" name="Straight Connector 212"/>
            <p:cNvCxnSpPr/>
            <p:nvPr/>
          </p:nvCxnSpPr>
          <p:spPr>
            <a:xfrm>
              <a:off x="6871935" y="4168057"/>
              <a:ext cx="1651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14" name="Straight Connector 213"/>
            <p:cNvCxnSpPr/>
            <p:nvPr/>
          </p:nvCxnSpPr>
          <p:spPr>
            <a:xfrm>
              <a:off x="6871935" y="4091857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15" name="Straight Connector 214"/>
            <p:cNvCxnSpPr/>
            <p:nvPr/>
          </p:nvCxnSpPr>
          <p:spPr>
            <a:xfrm>
              <a:off x="6880402" y="401142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16" name="Straight Connector 215"/>
            <p:cNvCxnSpPr/>
            <p:nvPr/>
          </p:nvCxnSpPr>
          <p:spPr>
            <a:xfrm>
              <a:off x="6880402" y="390982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17" name="Straight Connector 216"/>
            <p:cNvCxnSpPr/>
            <p:nvPr/>
          </p:nvCxnSpPr>
          <p:spPr>
            <a:xfrm>
              <a:off x="6880402" y="380822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18" name="Straight Connector 217"/>
            <p:cNvCxnSpPr/>
            <p:nvPr/>
          </p:nvCxnSpPr>
          <p:spPr>
            <a:xfrm>
              <a:off x="6880402" y="370662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19" name="Straight Connector 218"/>
            <p:cNvCxnSpPr/>
            <p:nvPr/>
          </p:nvCxnSpPr>
          <p:spPr>
            <a:xfrm>
              <a:off x="7092068" y="3939457"/>
              <a:ext cx="1651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20" name="Straight Connector 219"/>
            <p:cNvCxnSpPr/>
            <p:nvPr/>
          </p:nvCxnSpPr>
          <p:spPr>
            <a:xfrm>
              <a:off x="7092068" y="3863257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21" name="Straight Connector 220"/>
            <p:cNvCxnSpPr/>
            <p:nvPr/>
          </p:nvCxnSpPr>
          <p:spPr>
            <a:xfrm>
              <a:off x="7100535" y="378282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22" name="Straight Connector 221"/>
            <p:cNvCxnSpPr/>
            <p:nvPr/>
          </p:nvCxnSpPr>
          <p:spPr>
            <a:xfrm>
              <a:off x="7100535" y="368122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23" name="Straight Connector 222"/>
            <p:cNvCxnSpPr/>
            <p:nvPr/>
          </p:nvCxnSpPr>
          <p:spPr>
            <a:xfrm>
              <a:off x="7100535" y="357962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24" name="Straight Connector 223"/>
            <p:cNvCxnSpPr/>
            <p:nvPr/>
          </p:nvCxnSpPr>
          <p:spPr>
            <a:xfrm>
              <a:off x="7100535" y="347802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25" name="Straight Connector 224"/>
            <p:cNvCxnSpPr/>
            <p:nvPr/>
          </p:nvCxnSpPr>
          <p:spPr>
            <a:xfrm>
              <a:off x="7312201" y="3710857"/>
              <a:ext cx="1651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26" name="Straight Connector 225"/>
            <p:cNvCxnSpPr/>
            <p:nvPr/>
          </p:nvCxnSpPr>
          <p:spPr>
            <a:xfrm>
              <a:off x="7312201" y="3634657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27" name="Straight Connector 226"/>
            <p:cNvCxnSpPr/>
            <p:nvPr/>
          </p:nvCxnSpPr>
          <p:spPr>
            <a:xfrm>
              <a:off x="7320668" y="355422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28" name="Straight Connector 227"/>
            <p:cNvCxnSpPr/>
            <p:nvPr/>
          </p:nvCxnSpPr>
          <p:spPr>
            <a:xfrm>
              <a:off x="7320668" y="345262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29" name="Straight Connector 228"/>
            <p:cNvCxnSpPr/>
            <p:nvPr/>
          </p:nvCxnSpPr>
          <p:spPr>
            <a:xfrm>
              <a:off x="7320668" y="335102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30" name="Straight Connector 229"/>
            <p:cNvCxnSpPr/>
            <p:nvPr/>
          </p:nvCxnSpPr>
          <p:spPr>
            <a:xfrm>
              <a:off x="7320668" y="324942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31" name="Straight Connector 230"/>
            <p:cNvCxnSpPr/>
            <p:nvPr/>
          </p:nvCxnSpPr>
          <p:spPr>
            <a:xfrm>
              <a:off x="5288669" y="4676057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32" name="Straight Connector 231"/>
            <p:cNvCxnSpPr/>
            <p:nvPr/>
          </p:nvCxnSpPr>
          <p:spPr>
            <a:xfrm>
              <a:off x="5280202" y="4468624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33" name="Straight Connector 232"/>
            <p:cNvCxnSpPr/>
            <p:nvPr/>
          </p:nvCxnSpPr>
          <p:spPr>
            <a:xfrm>
              <a:off x="5297136" y="4819991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34" name="Straight Connector 233"/>
            <p:cNvCxnSpPr/>
            <p:nvPr/>
          </p:nvCxnSpPr>
          <p:spPr>
            <a:xfrm>
              <a:off x="5288669" y="4612558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35" name="Straight Connector 234"/>
            <p:cNvCxnSpPr/>
            <p:nvPr/>
          </p:nvCxnSpPr>
          <p:spPr>
            <a:xfrm>
              <a:off x="5280202" y="4405125"/>
              <a:ext cx="228600" cy="0"/>
            </a:xfrm>
            <a:prstGeom prst="line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36" name="Freeform 235"/>
            <p:cNvSpPr/>
            <p:nvPr/>
          </p:nvSpPr>
          <p:spPr>
            <a:xfrm>
              <a:off x="5297136" y="1153925"/>
              <a:ext cx="3111500" cy="3788832"/>
            </a:xfrm>
            <a:custGeom>
              <a:avLst/>
              <a:gdLst>
                <a:gd name="connsiteX0" fmla="*/ 0 w 3111500"/>
                <a:gd name="connsiteY0" fmla="*/ 2916767 h 3471333"/>
                <a:gd name="connsiteX1" fmla="*/ 177800 w 3111500"/>
                <a:gd name="connsiteY1" fmla="*/ 3208867 h 3471333"/>
                <a:gd name="connsiteX2" fmla="*/ 292100 w 3111500"/>
                <a:gd name="connsiteY2" fmla="*/ 3378200 h 3471333"/>
                <a:gd name="connsiteX3" fmla="*/ 410633 w 3111500"/>
                <a:gd name="connsiteY3" fmla="*/ 3471333 h 3471333"/>
                <a:gd name="connsiteX4" fmla="*/ 546100 w 3111500"/>
                <a:gd name="connsiteY4" fmla="*/ 3454400 h 3471333"/>
                <a:gd name="connsiteX5" fmla="*/ 728133 w 3111500"/>
                <a:gd name="connsiteY5" fmla="*/ 3327400 h 3471333"/>
                <a:gd name="connsiteX6" fmla="*/ 952500 w 3111500"/>
                <a:gd name="connsiteY6" fmla="*/ 3162300 h 3471333"/>
                <a:gd name="connsiteX7" fmla="*/ 1244600 w 3111500"/>
                <a:gd name="connsiteY7" fmla="*/ 2916767 h 3471333"/>
                <a:gd name="connsiteX8" fmla="*/ 1494366 w 3111500"/>
                <a:gd name="connsiteY8" fmla="*/ 2628900 h 3471333"/>
                <a:gd name="connsiteX9" fmla="*/ 1790700 w 3111500"/>
                <a:gd name="connsiteY9" fmla="*/ 2302933 h 3471333"/>
                <a:gd name="connsiteX10" fmla="*/ 2057400 w 3111500"/>
                <a:gd name="connsiteY10" fmla="*/ 2019300 h 3471333"/>
                <a:gd name="connsiteX11" fmla="*/ 2404533 w 3111500"/>
                <a:gd name="connsiteY11" fmla="*/ 1739900 h 3471333"/>
                <a:gd name="connsiteX12" fmla="*/ 2573866 w 3111500"/>
                <a:gd name="connsiteY12" fmla="*/ 1443567 h 3471333"/>
                <a:gd name="connsiteX13" fmla="*/ 2865966 w 3111500"/>
                <a:gd name="connsiteY13" fmla="*/ 1113367 h 3471333"/>
                <a:gd name="connsiteX14" fmla="*/ 3069166 w 3111500"/>
                <a:gd name="connsiteY14" fmla="*/ 643467 h 3471333"/>
                <a:gd name="connsiteX15" fmla="*/ 3111500 w 3111500"/>
                <a:gd name="connsiteY15" fmla="*/ 203200 h 3471333"/>
                <a:gd name="connsiteX16" fmla="*/ 3064933 w 3111500"/>
                <a:gd name="connsiteY16" fmla="*/ 0 h 3471333"/>
                <a:gd name="connsiteX17" fmla="*/ 118533 w 3111500"/>
                <a:gd name="connsiteY17" fmla="*/ 0 h 3471333"/>
                <a:gd name="connsiteX18" fmla="*/ 21166 w 3111500"/>
                <a:gd name="connsiteY18" fmla="*/ 249767 h 3471333"/>
                <a:gd name="connsiteX19" fmla="*/ 0 w 3111500"/>
                <a:gd name="connsiteY19" fmla="*/ 2916767 h 347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11500" h="3471333">
                  <a:moveTo>
                    <a:pt x="0" y="2916767"/>
                  </a:moveTo>
                  <a:lnTo>
                    <a:pt x="177800" y="3208867"/>
                  </a:lnTo>
                  <a:lnTo>
                    <a:pt x="292100" y="3378200"/>
                  </a:lnTo>
                  <a:lnTo>
                    <a:pt x="410633" y="3471333"/>
                  </a:lnTo>
                  <a:lnTo>
                    <a:pt x="546100" y="3454400"/>
                  </a:lnTo>
                  <a:lnTo>
                    <a:pt x="728133" y="3327400"/>
                  </a:lnTo>
                  <a:lnTo>
                    <a:pt x="952500" y="3162300"/>
                  </a:lnTo>
                  <a:lnTo>
                    <a:pt x="1244600" y="2916767"/>
                  </a:lnTo>
                  <a:lnTo>
                    <a:pt x="1494366" y="2628900"/>
                  </a:lnTo>
                  <a:lnTo>
                    <a:pt x="1790700" y="2302933"/>
                  </a:lnTo>
                  <a:lnTo>
                    <a:pt x="2057400" y="2019300"/>
                  </a:lnTo>
                  <a:lnTo>
                    <a:pt x="2404533" y="1739900"/>
                  </a:lnTo>
                  <a:lnTo>
                    <a:pt x="2573866" y="1443567"/>
                  </a:lnTo>
                  <a:lnTo>
                    <a:pt x="2865966" y="1113367"/>
                  </a:lnTo>
                  <a:lnTo>
                    <a:pt x="3069166" y="643467"/>
                  </a:lnTo>
                  <a:lnTo>
                    <a:pt x="3111500" y="203200"/>
                  </a:lnTo>
                  <a:lnTo>
                    <a:pt x="3064933" y="0"/>
                  </a:lnTo>
                  <a:lnTo>
                    <a:pt x="118533" y="0"/>
                  </a:lnTo>
                  <a:lnTo>
                    <a:pt x="21166" y="249767"/>
                  </a:lnTo>
                  <a:lnTo>
                    <a:pt x="0" y="2916767"/>
                  </a:lnTo>
                  <a:close/>
                </a:path>
              </a:pathLst>
            </a:custGeom>
            <a:solidFill>
              <a:srgbClr val="4BACC6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Freeform 236"/>
            <p:cNvSpPr/>
            <p:nvPr/>
          </p:nvSpPr>
          <p:spPr>
            <a:xfrm>
              <a:off x="5314069" y="1145456"/>
              <a:ext cx="2163232" cy="2997200"/>
            </a:xfrm>
            <a:custGeom>
              <a:avLst/>
              <a:gdLst>
                <a:gd name="connsiteX0" fmla="*/ 12700 w 1811866"/>
                <a:gd name="connsiteY0" fmla="*/ 0 h 2992966"/>
                <a:gd name="connsiteX1" fmla="*/ 0 w 1811866"/>
                <a:gd name="connsiteY1" fmla="*/ 1409700 h 2992966"/>
                <a:gd name="connsiteX2" fmla="*/ 50800 w 1811866"/>
                <a:gd name="connsiteY2" fmla="*/ 2493433 h 2992966"/>
                <a:gd name="connsiteX3" fmla="*/ 194733 w 1811866"/>
                <a:gd name="connsiteY3" fmla="*/ 2925233 h 2992966"/>
                <a:gd name="connsiteX4" fmla="*/ 457200 w 1811866"/>
                <a:gd name="connsiteY4" fmla="*/ 2992966 h 2992966"/>
                <a:gd name="connsiteX5" fmla="*/ 910166 w 1811866"/>
                <a:gd name="connsiteY5" fmla="*/ 2650066 h 2992966"/>
                <a:gd name="connsiteX6" fmla="*/ 1536700 w 1811866"/>
                <a:gd name="connsiteY6" fmla="*/ 2112433 h 2992966"/>
                <a:gd name="connsiteX7" fmla="*/ 1769533 w 1811866"/>
                <a:gd name="connsiteY7" fmla="*/ 1231900 h 2992966"/>
                <a:gd name="connsiteX8" fmla="*/ 1811866 w 1811866"/>
                <a:gd name="connsiteY8" fmla="*/ 664633 h 2992966"/>
                <a:gd name="connsiteX9" fmla="*/ 1786466 w 1811866"/>
                <a:gd name="connsiteY9" fmla="*/ 8466 h 2992966"/>
                <a:gd name="connsiteX10" fmla="*/ 12700 w 1811866"/>
                <a:gd name="connsiteY10" fmla="*/ 0 h 299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1866" h="2992966">
                  <a:moveTo>
                    <a:pt x="12700" y="0"/>
                  </a:moveTo>
                  <a:lnTo>
                    <a:pt x="0" y="1409700"/>
                  </a:lnTo>
                  <a:lnTo>
                    <a:pt x="50800" y="2493433"/>
                  </a:lnTo>
                  <a:lnTo>
                    <a:pt x="194733" y="2925233"/>
                  </a:lnTo>
                  <a:lnTo>
                    <a:pt x="457200" y="2992966"/>
                  </a:lnTo>
                  <a:lnTo>
                    <a:pt x="910166" y="2650066"/>
                  </a:lnTo>
                  <a:lnTo>
                    <a:pt x="1536700" y="2112433"/>
                  </a:lnTo>
                  <a:lnTo>
                    <a:pt x="1769533" y="1231900"/>
                  </a:lnTo>
                  <a:lnTo>
                    <a:pt x="1811866" y="664633"/>
                  </a:lnTo>
                  <a:lnTo>
                    <a:pt x="1786466" y="8466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4BACC6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Freeform 237"/>
            <p:cNvSpPr/>
            <p:nvPr/>
          </p:nvSpPr>
          <p:spPr>
            <a:xfrm>
              <a:off x="5525735" y="1153923"/>
              <a:ext cx="1511299" cy="2442633"/>
            </a:xfrm>
            <a:custGeom>
              <a:avLst/>
              <a:gdLst>
                <a:gd name="connsiteX0" fmla="*/ 0 w 927100"/>
                <a:gd name="connsiteY0" fmla="*/ 4233 h 2383366"/>
                <a:gd name="connsiteX1" fmla="*/ 4234 w 927100"/>
                <a:gd name="connsiteY1" fmla="*/ 1299633 h 2383366"/>
                <a:gd name="connsiteX2" fmla="*/ 50800 w 927100"/>
                <a:gd name="connsiteY2" fmla="*/ 2125133 h 2383366"/>
                <a:gd name="connsiteX3" fmla="*/ 254000 w 927100"/>
                <a:gd name="connsiteY3" fmla="*/ 2383366 h 2383366"/>
                <a:gd name="connsiteX4" fmla="*/ 575734 w 927100"/>
                <a:gd name="connsiteY4" fmla="*/ 2260600 h 2383366"/>
                <a:gd name="connsiteX5" fmla="*/ 609600 w 927100"/>
                <a:gd name="connsiteY5" fmla="*/ 2243666 h 2383366"/>
                <a:gd name="connsiteX6" fmla="*/ 872067 w 927100"/>
                <a:gd name="connsiteY6" fmla="*/ 1727200 h 2383366"/>
                <a:gd name="connsiteX7" fmla="*/ 910167 w 927100"/>
                <a:gd name="connsiteY7" fmla="*/ 626533 h 2383366"/>
                <a:gd name="connsiteX8" fmla="*/ 927100 w 927100"/>
                <a:gd name="connsiteY8" fmla="*/ 0 h 2383366"/>
                <a:gd name="connsiteX9" fmla="*/ 0 w 927100"/>
                <a:gd name="connsiteY9" fmla="*/ 4233 h 238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7100" h="2383366">
                  <a:moveTo>
                    <a:pt x="0" y="4233"/>
                  </a:moveTo>
                  <a:cubicBezTo>
                    <a:pt x="1411" y="436033"/>
                    <a:pt x="2823" y="867833"/>
                    <a:pt x="4234" y="1299633"/>
                  </a:cubicBezTo>
                  <a:lnTo>
                    <a:pt x="50800" y="2125133"/>
                  </a:lnTo>
                  <a:lnTo>
                    <a:pt x="254000" y="2383366"/>
                  </a:lnTo>
                  <a:lnTo>
                    <a:pt x="575734" y="2260600"/>
                  </a:lnTo>
                  <a:lnTo>
                    <a:pt x="609600" y="2243666"/>
                  </a:lnTo>
                  <a:lnTo>
                    <a:pt x="872067" y="1727200"/>
                  </a:lnTo>
                  <a:lnTo>
                    <a:pt x="910167" y="626533"/>
                  </a:lnTo>
                  <a:lnTo>
                    <a:pt x="927100" y="0"/>
                  </a:lnTo>
                  <a:lnTo>
                    <a:pt x="0" y="4233"/>
                  </a:lnTo>
                  <a:close/>
                </a:path>
              </a:pathLst>
            </a:custGeom>
            <a:solidFill>
              <a:srgbClr val="4BACC6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Freeform 238"/>
            <p:cNvSpPr/>
            <p:nvPr/>
          </p:nvSpPr>
          <p:spPr>
            <a:xfrm>
              <a:off x="5682369" y="1153924"/>
              <a:ext cx="982133" cy="1790700"/>
            </a:xfrm>
            <a:custGeom>
              <a:avLst/>
              <a:gdLst>
                <a:gd name="connsiteX0" fmla="*/ 0 w 694266"/>
                <a:gd name="connsiteY0" fmla="*/ 0 h 1782233"/>
                <a:gd name="connsiteX1" fmla="*/ 12700 w 694266"/>
                <a:gd name="connsiteY1" fmla="*/ 787400 h 1782233"/>
                <a:gd name="connsiteX2" fmla="*/ 50800 w 694266"/>
                <a:gd name="connsiteY2" fmla="*/ 1308100 h 1782233"/>
                <a:gd name="connsiteX3" fmla="*/ 143933 w 694266"/>
                <a:gd name="connsiteY3" fmla="*/ 1735666 h 1782233"/>
                <a:gd name="connsiteX4" fmla="*/ 431800 w 694266"/>
                <a:gd name="connsiteY4" fmla="*/ 1782233 h 1782233"/>
                <a:gd name="connsiteX5" fmla="*/ 596900 w 694266"/>
                <a:gd name="connsiteY5" fmla="*/ 1443566 h 1782233"/>
                <a:gd name="connsiteX6" fmla="*/ 639233 w 694266"/>
                <a:gd name="connsiteY6" fmla="*/ 850900 h 1782233"/>
                <a:gd name="connsiteX7" fmla="*/ 694266 w 694266"/>
                <a:gd name="connsiteY7" fmla="*/ 270933 h 1782233"/>
                <a:gd name="connsiteX8" fmla="*/ 685800 w 694266"/>
                <a:gd name="connsiteY8" fmla="*/ 4233 h 1782233"/>
                <a:gd name="connsiteX9" fmla="*/ 685800 w 694266"/>
                <a:gd name="connsiteY9" fmla="*/ 4233 h 1782233"/>
                <a:gd name="connsiteX10" fmla="*/ 0 w 694266"/>
                <a:gd name="connsiteY10" fmla="*/ 0 h 178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66" h="1782233">
                  <a:moveTo>
                    <a:pt x="0" y="0"/>
                  </a:moveTo>
                  <a:lnTo>
                    <a:pt x="12700" y="787400"/>
                  </a:lnTo>
                  <a:lnTo>
                    <a:pt x="50800" y="1308100"/>
                  </a:lnTo>
                  <a:lnTo>
                    <a:pt x="143933" y="1735666"/>
                  </a:lnTo>
                  <a:lnTo>
                    <a:pt x="431800" y="1782233"/>
                  </a:lnTo>
                  <a:lnTo>
                    <a:pt x="596900" y="1443566"/>
                  </a:lnTo>
                  <a:lnTo>
                    <a:pt x="639233" y="850900"/>
                  </a:lnTo>
                  <a:lnTo>
                    <a:pt x="694266" y="270933"/>
                  </a:lnTo>
                  <a:lnTo>
                    <a:pt x="685800" y="4233"/>
                  </a:lnTo>
                  <a:lnTo>
                    <a:pt x="685800" y="4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ACC6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Freeform 239"/>
            <p:cNvSpPr/>
            <p:nvPr/>
          </p:nvSpPr>
          <p:spPr>
            <a:xfrm>
              <a:off x="5860169" y="1145456"/>
              <a:ext cx="715433" cy="563034"/>
            </a:xfrm>
            <a:custGeom>
              <a:avLst/>
              <a:gdLst>
                <a:gd name="connsiteX0" fmla="*/ 0 w 533400"/>
                <a:gd name="connsiteY0" fmla="*/ 12700 h 563034"/>
                <a:gd name="connsiteX1" fmla="*/ 4234 w 533400"/>
                <a:gd name="connsiteY1" fmla="*/ 237067 h 563034"/>
                <a:gd name="connsiteX2" fmla="*/ 122767 w 533400"/>
                <a:gd name="connsiteY2" fmla="*/ 558800 h 563034"/>
                <a:gd name="connsiteX3" fmla="*/ 402167 w 533400"/>
                <a:gd name="connsiteY3" fmla="*/ 563034 h 563034"/>
                <a:gd name="connsiteX4" fmla="*/ 512234 w 533400"/>
                <a:gd name="connsiteY4" fmla="*/ 321734 h 563034"/>
                <a:gd name="connsiteX5" fmla="*/ 533400 w 533400"/>
                <a:gd name="connsiteY5" fmla="*/ 0 h 563034"/>
                <a:gd name="connsiteX6" fmla="*/ 0 w 533400"/>
                <a:gd name="connsiteY6" fmla="*/ 12700 h 56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400" h="563034">
                  <a:moveTo>
                    <a:pt x="0" y="12700"/>
                  </a:moveTo>
                  <a:cubicBezTo>
                    <a:pt x="1411" y="87489"/>
                    <a:pt x="2823" y="162278"/>
                    <a:pt x="4234" y="237067"/>
                  </a:cubicBezTo>
                  <a:lnTo>
                    <a:pt x="122767" y="558800"/>
                  </a:lnTo>
                  <a:lnTo>
                    <a:pt x="402167" y="563034"/>
                  </a:lnTo>
                  <a:lnTo>
                    <a:pt x="512234" y="321734"/>
                  </a:lnTo>
                  <a:lnTo>
                    <a:pt x="53340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4BACC6">
                <a:lumMod val="5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41" name="Straight Arrow Connector 240"/>
            <p:cNvCxnSpPr/>
            <p:nvPr/>
          </p:nvCxnSpPr>
          <p:spPr>
            <a:xfrm flipV="1">
              <a:off x="5288669" y="672355"/>
              <a:ext cx="25400" cy="4748768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42" name="TextBox 241"/>
            <p:cNvSpPr txBox="1"/>
            <p:nvPr/>
          </p:nvSpPr>
          <p:spPr>
            <a:xfrm>
              <a:off x="5187069" y="303023"/>
              <a:ext cx="87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Energy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TextBox 242"/>
            <p:cNvSpPr txBox="1"/>
            <p:nvPr/>
          </p:nvSpPr>
          <p:spPr>
            <a:xfrm>
              <a:off x="7477301" y="5061290"/>
              <a:ext cx="616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Spin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5318302" y="1454490"/>
              <a:ext cx="3069167" cy="254000"/>
            </a:xfrm>
            <a:prstGeom prst="rect">
              <a:avLst/>
            </a:prstGeom>
            <a:solidFill>
              <a:srgbClr val="F79646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5318302" y="887224"/>
              <a:ext cx="3069167" cy="267758"/>
            </a:xfrm>
            <a:prstGeom prst="rect">
              <a:avLst/>
            </a:prstGeom>
            <a:solidFill>
              <a:srgbClr val="F79646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5847469" y="811023"/>
              <a:ext cx="132600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 Fission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Bn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 ≈ 5 MeV</a:t>
              </a:r>
            </a:p>
          </p:txBody>
        </p:sp>
        <p:sp>
          <p:nvSpPr>
            <p:cNvPr id="247" name="TextBox 246"/>
            <p:cNvSpPr txBox="1"/>
            <p:nvPr/>
          </p:nvSpPr>
          <p:spPr>
            <a:xfrm rot="19808556">
              <a:off x="5301678" y="1775569"/>
              <a:ext cx="29855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</a:rPr>
                <a:t>Quasi-continuum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</a:rPr>
                <a:t>Millions of states/MeV</a:t>
              </a:r>
              <a:endParaRPr kumimoji="0" lang="en-US" sz="2000" b="0" i="0" u="none" strike="noStrike" kern="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-27384"/>
            <a:ext cx="7772400" cy="1143000"/>
          </a:xfrm>
        </p:spPr>
        <p:txBody>
          <a:bodyPr/>
          <a:lstStyle/>
          <a:p>
            <a:pPr eaLnBrk="1" hangingPunct="1"/>
            <a:r>
              <a:rPr lang="en-GB" sz="3600" dirty="0" smtClean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Techniques to measure </a:t>
            </a:r>
            <a:r>
              <a:rPr lang="en-GB" sz="3600" dirty="0" err="1" smtClean="0">
                <a:solidFill>
                  <a:schemeClr val="hlink"/>
                </a:solidFill>
                <a:latin typeface="Symbol" charset="2"/>
                <a:ea typeface="ＭＳ Ｐゴシック" charset="0"/>
                <a:cs typeface="Symbol" charset="2"/>
              </a:rPr>
              <a:t>g</a:t>
            </a:r>
            <a:r>
              <a:rPr lang="en-GB" sz="3600" dirty="0" err="1" smtClean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SF</a:t>
            </a:r>
            <a:endParaRPr lang="en-GB" sz="3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81200" y="6428184"/>
            <a:ext cx="4800600" cy="457200"/>
          </a:xfrm>
        </p:spPr>
        <p:txBody>
          <a:bodyPr/>
          <a:lstStyle/>
          <a:p>
            <a:r>
              <a:rPr lang="en-GB" dirty="0" smtClean="0"/>
              <a:t>Workshop, Oslo Method, MSU, 1-4 Dec 2015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8F9E4-AA94-FE45-80C8-25853AD7E2F2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67" name="Text Box 7"/>
          <p:cNvSpPr txBox="1">
            <a:spLocks noChangeArrowheads="1"/>
          </p:cNvSpPr>
          <p:nvPr/>
        </p:nvSpPr>
        <p:spPr bwMode="auto">
          <a:xfrm>
            <a:off x="5870574" y="5949280"/>
            <a:ext cx="3309938" cy="457200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</a:t>
            </a:r>
            <a:r>
              <a: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Utsunomiya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et al., PRC 80, 055806 (2009);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Agvaanluvsan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et al, PRL 102, 162504 (2009)] </a:t>
            </a: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457200" y="980728"/>
            <a:ext cx="844981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Photonuclear reactions (above </a:t>
            </a:r>
            <a:r>
              <a:rPr lang="en-US" sz="2400" dirty="0">
                <a:solidFill>
                  <a:sysClr val="windowText" lastClr="000000"/>
                </a:solidFill>
                <a:latin typeface="Calibri"/>
              </a:rPr>
              <a:t>S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Primary transitions following n-capture (around </a:t>
            </a:r>
            <a:r>
              <a:rPr lang="en-US" sz="2400" dirty="0" err="1">
                <a:solidFill>
                  <a:sysClr val="windowText" lastClr="000000"/>
                </a:solidFill>
                <a:latin typeface="Calibri"/>
              </a:rPr>
              <a:t>S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charset="0"/>
              </a:rPr>
              <a:t>,</a:t>
            </a:r>
            <a:r>
              <a:rPr kumimoji="0" lang="ja-JP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/>
                <a:cs typeface="+mn-cs"/>
                <a:sym typeface="Symbol" charset="0"/>
              </a:rPr>
              <a:t>’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charset="0"/>
              </a:rPr>
              <a:t>),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e,e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’), (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p,p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’), ...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charset="0"/>
              </a:rPr>
              <a:t>(below </a:t>
            </a:r>
            <a:r>
              <a:rPr lang="en-US" sz="2400" dirty="0" err="1">
                <a:solidFill>
                  <a:sysClr val="windowText" lastClr="000000"/>
                </a:solidFill>
                <a:latin typeface="Calibri"/>
                <a:sym typeface="Symbol" charset="0"/>
              </a:rPr>
              <a:t>S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charset="0"/>
              </a:rPr>
              <a:t>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charset="0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charset="0"/>
              </a:rPr>
              <a:t>Two-step cascade spectra following n/p capture (below </a:t>
            </a:r>
            <a:r>
              <a:rPr lang="en-US" sz="2400" dirty="0" err="1">
                <a:solidFill>
                  <a:sysClr val="windowText" lastClr="000000"/>
                </a:solidFill>
                <a:latin typeface="Calibri"/>
                <a:sym typeface="Symbol" charset="0"/>
              </a:rPr>
              <a:t>S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charset="0"/>
              </a:rPr>
              <a:t>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charset="0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charset="0"/>
              </a:rPr>
              <a:t>Primary  spectra (Oslo method, below </a:t>
            </a:r>
            <a:r>
              <a:rPr lang="en-US" sz="2400" dirty="0" err="1">
                <a:solidFill>
                  <a:sysClr val="windowText" lastClr="000000"/>
                </a:solidFill>
                <a:latin typeface="Calibri"/>
                <a:sym typeface="Symbol" charset="0"/>
              </a:rPr>
              <a:t>S</a:t>
            </a:r>
            <a:r>
              <a:rPr kumimoji="0" lang="en-US" sz="2400" b="0" i="0" u="none" strike="noStrike" kern="1200" cap="none" spc="0" normalizeH="0" baseline="-25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charset="0"/>
              </a:rPr>
              <a:t>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Symbol" charset="0"/>
              </a:rPr>
              <a:t>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  <a:sym typeface="Symbol" charset="0"/>
            </a:endParaRPr>
          </a:p>
        </p:txBody>
      </p:sp>
      <p:sp>
        <p:nvSpPr>
          <p:cNvPr id="69" name="Slide Number Placeholder 3"/>
          <p:cNvSpPr txBox="1">
            <a:spLocks/>
          </p:cNvSpPr>
          <p:nvPr/>
        </p:nvSpPr>
        <p:spPr>
          <a:xfrm>
            <a:off x="6553200" y="60267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FA8F1-AD32-C24E-AEBE-8C5E5358A0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0" name="Picture 8" descr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514" y="3172130"/>
            <a:ext cx="2438400" cy="271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5" descr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0914" y="3547716"/>
            <a:ext cx="3086100" cy="19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4" descr="Sn117_RS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5856" y="3172130"/>
            <a:ext cx="3039616" cy="285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Text Box 9"/>
          <p:cNvSpPr txBox="1">
            <a:spLocks noChangeArrowheads="1"/>
          </p:cNvSpPr>
          <p:nvPr/>
        </p:nvSpPr>
        <p:spPr bwMode="auto">
          <a:xfrm>
            <a:off x="232514" y="6010099"/>
            <a:ext cx="2667000" cy="274638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Kopecky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et al, PRC 47, 312 (1993)] </a:t>
            </a:r>
          </a:p>
        </p:txBody>
      </p:sp>
      <p:sp>
        <p:nvSpPr>
          <p:cNvPr id="128" name="Text Box 6"/>
          <p:cNvSpPr txBox="1">
            <a:spLocks noChangeArrowheads="1"/>
          </p:cNvSpPr>
          <p:nvPr/>
        </p:nvSpPr>
        <p:spPr bwMode="auto">
          <a:xfrm>
            <a:off x="3090014" y="5655293"/>
            <a:ext cx="2667000" cy="457200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[</a:t>
            </a:r>
            <a:r>
              <a:rPr kumimoji="0" lang="en-US" altLang="ja-JP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Ôzel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et al., NP A788, 385c (2007);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Govaert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et al, PRC 57, 2229 (1998)] </a:t>
            </a:r>
          </a:p>
        </p:txBody>
      </p:sp>
    </p:spTree>
    <p:extLst>
      <p:ext uri="{BB962C8B-B14F-4D97-AF65-F5344CB8AC3E}">
        <p14:creationId xmlns:p14="http://schemas.microsoft.com/office/powerpoint/2010/main" val="4003718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95646" y="306628"/>
            <a:ext cx="1596034" cy="602092"/>
          </a:xfrm>
          <a:prstGeom prst="roundRect">
            <a:avLst/>
          </a:prstGeom>
          <a:solidFill>
            <a:srgbClr val="BBE0E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2019696" y="293928"/>
            <a:ext cx="6781404" cy="589636"/>
          </a:xfrm>
          <a:prstGeom prst="roundRect">
            <a:avLst/>
          </a:prstGeom>
          <a:solidFill>
            <a:srgbClr val="BBE0E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841499" y="1358564"/>
            <a:ext cx="7212013" cy="4788990"/>
          </a:xfrm>
          <a:prstGeom prst="round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28598" y="1358565"/>
            <a:ext cx="1320802" cy="4788989"/>
          </a:xfrm>
          <a:prstGeom prst="round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-114301" y="350521"/>
            <a:ext cx="7264401" cy="494943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" indent="0" algn="ctr">
              <a:buFont typeface="Georgia" pitchFamily="18" charset="0"/>
              <a:buNone/>
            </a:pPr>
            <a:r>
              <a:rPr lang="en-US" sz="2800" dirty="0" smtClean="0">
                <a:effectLst/>
              </a:rPr>
              <a:t>Discrete                       Quasi-continuum</a:t>
            </a:r>
            <a:endParaRPr lang="en-US" sz="2800" dirty="0">
              <a:effectLst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40300" y="42926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Text Box 1030"/>
          <p:cNvSpPr txBox="1">
            <a:spLocks noChangeArrowheads="1"/>
          </p:cNvSpPr>
          <p:nvPr/>
        </p:nvSpPr>
        <p:spPr bwMode="auto">
          <a:xfrm>
            <a:off x="4210568" y="3905250"/>
            <a:ext cx="4830246" cy="224676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en-US" sz="2000" dirty="0" smtClean="0">
              <a:latin typeface="Baskerville Old Face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50000"/>
              </a:spcBef>
            </a:pPr>
            <a:r>
              <a:rPr lang="en-US" sz="2000" dirty="0">
                <a:latin typeface="Baskerville Old Face" charset="0"/>
                <a:ea typeface="ＭＳ Ｐゴシック" charset="0"/>
                <a:cs typeface="ＭＳ Ｐゴシック" charset="0"/>
              </a:rPr>
              <a:t>A</a:t>
            </a:r>
            <a:r>
              <a:rPr lang="en-US" sz="2000" dirty="0" smtClean="0">
                <a:latin typeface="Baskerville Old Face" charset="0"/>
                <a:ea typeface="ＭＳ Ｐゴシック" charset="0"/>
                <a:cs typeface="ＭＳ Ｐゴシック" charset="0"/>
              </a:rPr>
              <a:t>verage</a:t>
            </a:r>
            <a:r>
              <a:rPr lang="en-US" sz="2000" dirty="0">
                <a:latin typeface="Baskerville Old Face" charset="0"/>
                <a:ea typeface="ＭＳ Ｐゴシック" charset="0"/>
                <a:cs typeface="ＭＳ Ｐゴシック" charset="0"/>
              </a:rPr>
              <a:t>, nuclear electromagnetic </a:t>
            </a:r>
            <a:r>
              <a:rPr lang="en-US" sz="2000" dirty="0" smtClean="0">
                <a:latin typeface="Baskerville Old Face" charset="0"/>
                <a:ea typeface="ＭＳ Ｐゴシック" charset="0"/>
                <a:cs typeface="ＭＳ Ｐゴシック" charset="0"/>
              </a:rPr>
              <a:t>response</a:t>
            </a:r>
          </a:p>
          <a:p>
            <a:pPr marL="342900" indent="-342900">
              <a:spcBef>
                <a:spcPct val="50000"/>
              </a:spcBef>
              <a:buFont typeface="Arial"/>
              <a:buChar char="•"/>
            </a:pPr>
            <a:r>
              <a:rPr lang="en-US" sz="2000" dirty="0" smtClean="0">
                <a:latin typeface="Baskerville Old Face" charset="0"/>
                <a:ea typeface="ＭＳ Ｐゴシック" charset="0"/>
                <a:cs typeface="ＭＳ Ｐゴシック" charset="0"/>
              </a:rPr>
              <a:t>Independent on the number of levels</a:t>
            </a:r>
          </a:p>
          <a:p>
            <a:pPr marL="342900" indent="-342900">
              <a:spcBef>
                <a:spcPct val="50000"/>
              </a:spcBef>
              <a:buFont typeface="Arial"/>
              <a:buChar char="•"/>
            </a:pPr>
            <a:r>
              <a:rPr lang="en-US" sz="2000" dirty="0">
                <a:latin typeface="Baskerville Old Face" charset="0"/>
                <a:ea typeface="ＭＳ Ｐゴシック" charset="0"/>
                <a:cs typeface="ＭＳ Ｐゴシック" charset="0"/>
              </a:rPr>
              <a:t> </a:t>
            </a:r>
            <a:endParaRPr lang="en-US" sz="2000" dirty="0" smtClean="0">
              <a:latin typeface="Baskerville Old Face" charset="0"/>
              <a:ea typeface="ＭＳ Ｐゴシック" charset="0"/>
              <a:cs typeface="ＭＳ Ｐゴシック" charset="0"/>
            </a:endParaRPr>
          </a:p>
          <a:p>
            <a:pPr marL="342900" indent="-342900">
              <a:spcBef>
                <a:spcPct val="50000"/>
              </a:spcBef>
              <a:buFont typeface="Arial"/>
              <a:buChar char="•"/>
            </a:pPr>
            <a:endParaRPr lang="en-US" sz="2000" dirty="0" smtClean="0">
              <a:latin typeface="Baskerville Old Face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2551113" y="5235575"/>
            <a:ext cx="1155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3714750" y="4108450"/>
            <a:ext cx="2333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sz="1600" dirty="0" err="1">
                <a:latin typeface="Baskerville Old Face" charset="0"/>
              </a:rPr>
              <a:t>i</a:t>
            </a:r>
            <a:endParaRPr lang="en-GB" sz="1600" dirty="0">
              <a:latin typeface="Baskerville Old Face" charset="0"/>
            </a:endParaRPr>
          </a:p>
        </p:txBody>
      </p:sp>
      <p:sp>
        <p:nvSpPr>
          <p:cNvPr id="24" name="Rectangle 11"/>
          <p:cNvSpPr>
            <a:spLocks noChangeArrowheads="1"/>
          </p:cNvSpPr>
          <p:nvPr/>
        </p:nvSpPr>
        <p:spPr bwMode="auto">
          <a:xfrm>
            <a:off x="3714750" y="5175250"/>
            <a:ext cx="241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sz="1600">
                <a:latin typeface="Baskerville Old Face" charset="0"/>
              </a:rPr>
              <a:t>f</a:t>
            </a:r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3128963" y="4330700"/>
            <a:ext cx="1846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GB" sz="1600" dirty="0">
              <a:latin typeface="Baskerville Old Face" charset="0"/>
            </a:endParaRPr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>
            <a:off x="2551113" y="5435600"/>
            <a:ext cx="1155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>
            <a:off x="2551113" y="5311775"/>
            <a:ext cx="1155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15"/>
          <p:cNvSpPr>
            <a:spLocks noChangeShapeType="1"/>
          </p:cNvSpPr>
          <p:nvPr/>
        </p:nvSpPr>
        <p:spPr bwMode="auto">
          <a:xfrm>
            <a:off x="2508250" y="4140200"/>
            <a:ext cx="1155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2508250" y="4216400"/>
            <a:ext cx="1155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17"/>
          <p:cNvSpPr>
            <a:spLocks noChangeShapeType="1"/>
          </p:cNvSpPr>
          <p:nvPr/>
        </p:nvSpPr>
        <p:spPr bwMode="auto">
          <a:xfrm>
            <a:off x="2508250" y="4321175"/>
            <a:ext cx="1155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>
            <a:off x="2755900" y="4140200"/>
            <a:ext cx="0" cy="1095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19"/>
          <p:cNvSpPr>
            <a:spLocks noChangeShapeType="1"/>
          </p:cNvSpPr>
          <p:nvPr/>
        </p:nvSpPr>
        <p:spPr bwMode="auto">
          <a:xfrm>
            <a:off x="2908300" y="4216400"/>
            <a:ext cx="12700" cy="1095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20"/>
          <p:cNvSpPr>
            <a:spLocks noChangeShapeType="1"/>
          </p:cNvSpPr>
          <p:nvPr/>
        </p:nvSpPr>
        <p:spPr bwMode="auto">
          <a:xfrm>
            <a:off x="3060700" y="4140200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AutoShape 21"/>
          <p:cNvSpPr>
            <a:spLocks/>
          </p:cNvSpPr>
          <p:nvPr/>
        </p:nvSpPr>
        <p:spPr bwMode="auto">
          <a:xfrm>
            <a:off x="2298700" y="4108450"/>
            <a:ext cx="82550" cy="304800"/>
          </a:xfrm>
          <a:prstGeom prst="leftBracket">
            <a:avLst>
              <a:gd name="adj" fmla="val 3076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AutoShape 22"/>
          <p:cNvSpPr>
            <a:spLocks/>
          </p:cNvSpPr>
          <p:nvPr/>
        </p:nvSpPr>
        <p:spPr bwMode="auto">
          <a:xfrm>
            <a:off x="2343150" y="5175250"/>
            <a:ext cx="82550" cy="304800"/>
          </a:xfrm>
          <a:prstGeom prst="leftBracket">
            <a:avLst>
              <a:gd name="adj" fmla="val 3076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Rectangle 23"/>
          <p:cNvSpPr>
            <a:spLocks noChangeArrowheads="1"/>
          </p:cNvSpPr>
          <p:nvPr/>
        </p:nvSpPr>
        <p:spPr bwMode="auto">
          <a:xfrm>
            <a:off x="1765300" y="4108450"/>
            <a:ext cx="434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latin typeface="Symbol" charset="0"/>
                <a:sym typeface="Symbol" charset="0"/>
              </a:rPr>
              <a:t></a:t>
            </a:r>
            <a:r>
              <a:rPr lang="en-US" sz="1600" dirty="0">
                <a:latin typeface="Baskerville Old Face" charset="0"/>
              </a:rPr>
              <a:t>E</a:t>
            </a:r>
          </a:p>
        </p:txBody>
      </p:sp>
      <p:sp>
        <p:nvSpPr>
          <p:cNvPr id="37" name="Rectangle 24"/>
          <p:cNvSpPr>
            <a:spLocks noChangeArrowheads="1"/>
          </p:cNvSpPr>
          <p:nvPr/>
        </p:nvSpPr>
        <p:spPr bwMode="auto">
          <a:xfrm>
            <a:off x="1765300" y="5165725"/>
            <a:ext cx="434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Symbol" charset="0"/>
                <a:sym typeface="Symbol" charset="0"/>
              </a:rPr>
              <a:t></a:t>
            </a:r>
            <a:r>
              <a:rPr lang="en-US" sz="1600">
                <a:latin typeface="Baskerville Old Face" charset="0"/>
              </a:rPr>
              <a:t>E</a:t>
            </a:r>
          </a:p>
        </p:txBody>
      </p:sp>
      <p:sp>
        <p:nvSpPr>
          <p:cNvPr id="38" name="Text Box 1030"/>
          <p:cNvSpPr txBox="1">
            <a:spLocks noChangeArrowheads="1"/>
          </p:cNvSpPr>
          <p:nvPr/>
        </p:nvSpPr>
        <p:spPr bwMode="auto">
          <a:xfrm>
            <a:off x="4172467" y="1593910"/>
            <a:ext cx="4868345" cy="178510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endParaRPr lang="en-US" sz="2000" dirty="0" smtClean="0">
              <a:latin typeface="Baskerville Old Face" charset="0"/>
              <a:ea typeface="ＭＳ Ｐゴシック" charset="0"/>
              <a:cs typeface="ＭＳ Ｐゴシック" charset="0"/>
            </a:endParaRPr>
          </a:p>
          <a:p>
            <a:pPr>
              <a:spcBef>
                <a:spcPct val="50000"/>
              </a:spcBef>
            </a:pPr>
            <a:r>
              <a:rPr lang="en-US" sz="2000" dirty="0" smtClean="0">
                <a:latin typeface="Baskerville Old Face" charset="0"/>
                <a:ea typeface="ＭＳ Ｐゴシック" charset="0"/>
                <a:cs typeface="ＭＳ Ｐゴシック" charset="0"/>
              </a:rPr>
              <a:t>Number of levels per MeV</a:t>
            </a:r>
          </a:p>
          <a:p>
            <a:pPr marL="342900" indent="-342900">
              <a:spcBef>
                <a:spcPct val="50000"/>
              </a:spcBef>
              <a:buFont typeface="Arial"/>
              <a:buChar char="•"/>
            </a:pPr>
            <a:r>
              <a:rPr lang="en-US" sz="2000" dirty="0" smtClean="0">
                <a:latin typeface="Baskerville Old Face" charset="0"/>
                <a:ea typeface="ＭＳ Ｐゴシック" charset="0"/>
                <a:cs typeface="ＭＳ Ｐゴシック" charset="0"/>
              </a:rPr>
              <a:t>Nuclear entropy</a:t>
            </a:r>
          </a:p>
          <a:p>
            <a:pPr marL="342900" indent="-342900">
              <a:spcBef>
                <a:spcPct val="50000"/>
              </a:spcBef>
              <a:buFont typeface="Arial"/>
              <a:buChar char="•"/>
            </a:pPr>
            <a:r>
              <a:rPr lang="en-US" sz="2000" dirty="0" smtClean="0">
                <a:latin typeface="Baskerville Old Face" charset="0"/>
                <a:ea typeface="ＭＳ Ｐゴシック" charset="0"/>
                <a:cs typeface="ＭＳ Ｐゴシック" charset="0"/>
              </a:rPr>
              <a:t>Nuclear temperature and heat capacity</a:t>
            </a:r>
          </a:p>
        </p:txBody>
      </p:sp>
      <p:sp>
        <p:nvSpPr>
          <p:cNvPr id="39" name="Text Box 1030"/>
          <p:cNvSpPr txBox="1">
            <a:spLocks noChangeArrowheads="1"/>
          </p:cNvSpPr>
          <p:nvPr/>
        </p:nvSpPr>
        <p:spPr bwMode="auto">
          <a:xfrm>
            <a:off x="4223267" y="1606550"/>
            <a:ext cx="4563545" cy="400110"/>
          </a:xfrm>
          <a:prstGeom prst="rect">
            <a:avLst/>
          </a:prstGeom>
          <a:solidFill>
            <a:schemeClr val="accent1"/>
          </a:solidFill>
          <a:ln/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olidFill>
                  <a:srgbClr val="008000"/>
                </a:solidFill>
                <a:latin typeface="Baskerville Old Face" charset="0"/>
                <a:ea typeface="ＭＳ Ｐゴシック" charset="0"/>
                <a:cs typeface="ＭＳ Ｐゴシック" charset="0"/>
              </a:rPr>
              <a:t>NUCLEAR LEVEL DENSITY (NLD)</a:t>
            </a:r>
          </a:p>
        </p:txBody>
      </p:sp>
      <p:sp>
        <p:nvSpPr>
          <p:cNvPr id="40" name="Text Box 1030"/>
          <p:cNvSpPr txBox="1">
            <a:spLocks noChangeArrowheads="1"/>
          </p:cNvSpPr>
          <p:nvPr/>
        </p:nvSpPr>
        <p:spPr bwMode="auto">
          <a:xfrm>
            <a:off x="4286767" y="3981450"/>
            <a:ext cx="4525446" cy="400110"/>
          </a:xfrm>
          <a:prstGeom prst="rect">
            <a:avLst/>
          </a:prstGeom>
          <a:solidFill>
            <a:schemeClr val="accent1"/>
          </a:solidFill>
          <a:ln/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olidFill>
                  <a:srgbClr val="008000"/>
                </a:solidFill>
                <a:latin typeface="Symbol" charset="2"/>
                <a:ea typeface="ＭＳ Ｐゴシック" charset="0"/>
                <a:cs typeface="Symbol" charset="2"/>
              </a:rPr>
              <a:t>g</a:t>
            </a:r>
            <a:r>
              <a:rPr lang="en-US" sz="2000" dirty="0" smtClean="0">
                <a:solidFill>
                  <a:srgbClr val="008000"/>
                </a:solidFill>
                <a:latin typeface="Baskerville Old Face" charset="0"/>
                <a:ea typeface="ＭＳ Ｐゴシック" charset="0"/>
                <a:cs typeface="ＭＳ Ｐゴシック" charset="0"/>
              </a:rPr>
              <a:t>-RAY STRENGTH FUNCTION (</a:t>
            </a:r>
            <a:r>
              <a:rPr lang="en-US" sz="2000" dirty="0" err="1">
                <a:solidFill>
                  <a:srgbClr val="008000"/>
                </a:solidFill>
                <a:latin typeface="Symbol" charset="2"/>
                <a:ea typeface="ＭＳ Ｐゴシック" charset="0"/>
                <a:cs typeface="Symbol" charset="2"/>
              </a:rPr>
              <a:t>g</a:t>
            </a:r>
            <a:r>
              <a:rPr lang="en-US" sz="2000" dirty="0" err="1" smtClean="0">
                <a:solidFill>
                  <a:srgbClr val="008000"/>
                </a:solidFill>
                <a:latin typeface="Baskerville Old Face" charset="0"/>
                <a:ea typeface="ＭＳ Ｐゴシック" charset="0"/>
                <a:cs typeface="ＭＳ Ｐゴシック" charset="0"/>
              </a:rPr>
              <a:t>SF</a:t>
            </a:r>
            <a:r>
              <a:rPr lang="en-US" sz="2000" dirty="0" smtClean="0">
                <a:solidFill>
                  <a:srgbClr val="008000"/>
                </a:solidFill>
                <a:latin typeface="Baskerville Old Face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sp>
        <p:nvSpPr>
          <p:cNvPr id="41" name="Line 9"/>
          <p:cNvSpPr>
            <a:spLocks noChangeShapeType="1"/>
          </p:cNvSpPr>
          <p:nvPr/>
        </p:nvSpPr>
        <p:spPr bwMode="auto">
          <a:xfrm>
            <a:off x="317499" y="5362575"/>
            <a:ext cx="773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2" name="Rectangle 10"/>
          <p:cNvSpPr>
            <a:spLocks noChangeArrowheads="1"/>
          </p:cNvSpPr>
          <p:nvPr/>
        </p:nvSpPr>
        <p:spPr bwMode="auto">
          <a:xfrm>
            <a:off x="1047750" y="4089400"/>
            <a:ext cx="2333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sz="1600" dirty="0" err="1">
                <a:latin typeface="Baskerville Old Face" charset="0"/>
              </a:rPr>
              <a:t>i</a:t>
            </a:r>
            <a:endParaRPr lang="en-GB" sz="1600" dirty="0">
              <a:latin typeface="Baskerville Old Face" charset="0"/>
            </a:endParaRPr>
          </a:p>
        </p:txBody>
      </p:sp>
      <p:sp>
        <p:nvSpPr>
          <p:cNvPr id="43" name="Rectangle 11"/>
          <p:cNvSpPr>
            <a:spLocks noChangeArrowheads="1"/>
          </p:cNvSpPr>
          <p:nvPr/>
        </p:nvSpPr>
        <p:spPr bwMode="auto">
          <a:xfrm>
            <a:off x="1047750" y="5181600"/>
            <a:ext cx="241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 sz="1600" dirty="0">
                <a:latin typeface="Baskerville Old Face" charset="0"/>
              </a:rPr>
              <a:t>f</a:t>
            </a:r>
          </a:p>
        </p:txBody>
      </p:sp>
      <p:sp>
        <p:nvSpPr>
          <p:cNvPr id="44" name="Rectangle 12"/>
          <p:cNvSpPr>
            <a:spLocks noChangeArrowheads="1"/>
          </p:cNvSpPr>
          <p:nvPr/>
        </p:nvSpPr>
        <p:spPr bwMode="auto">
          <a:xfrm>
            <a:off x="512763" y="4616450"/>
            <a:ext cx="7681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i="1" dirty="0" smtClean="0">
                <a:latin typeface="Baskerville Old Face" charset="0"/>
                <a:ea typeface="ＭＳ Ｐゴシック" charset="0"/>
                <a:cs typeface="ＭＳ Ｐゴシック" charset="0"/>
              </a:rPr>
              <a:t>B(XL)</a:t>
            </a:r>
            <a:endParaRPr lang="en-GB" sz="1600" i="1" dirty="0">
              <a:latin typeface="Baskerville Old Face" charset="0"/>
            </a:endParaRPr>
          </a:p>
        </p:txBody>
      </p:sp>
      <p:sp>
        <p:nvSpPr>
          <p:cNvPr id="45" name="Line 15"/>
          <p:cNvSpPr>
            <a:spLocks noChangeShapeType="1"/>
          </p:cNvSpPr>
          <p:nvPr/>
        </p:nvSpPr>
        <p:spPr bwMode="auto">
          <a:xfrm>
            <a:off x="317498" y="4267200"/>
            <a:ext cx="73025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450850" y="4267200"/>
            <a:ext cx="0" cy="1095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092636" y="4615934"/>
            <a:ext cx="893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Baskerville Old Face" charset="0"/>
                <a:ea typeface="ＭＳ Ｐゴシック" charset="0"/>
                <a:cs typeface="ＭＳ Ｐゴシック" charset="0"/>
              </a:rPr>
              <a:t>f</a:t>
            </a:r>
            <a:r>
              <a:rPr lang="en-US" i="1" baseline="-25000" dirty="0" err="1" smtClean="0">
                <a:latin typeface="Baskerville Old Face" charset="0"/>
                <a:ea typeface="ＭＳ Ｐゴシック" charset="0"/>
                <a:cs typeface="ＭＳ Ｐゴシック" charset="0"/>
              </a:rPr>
              <a:t>XL</a:t>
            </a:r>
            <a:r>
              <a:rPr lang="en-US" i="1" dirty="0" smtClean="0">
                <a:latin typeface="Baskerville Old Face" charset="0"/>
                <a:ea typeface="ＭＳ Ｐゴシック" charset="0"/>
                <a:cs typeface="ＭＳ Ｐゴシック" charset="0"/>
              </a:rPr>
              <a:t>(</a:t>
            </a:r>
            <a:r>
              <a:rPr lang="en-US" i="1" dirty="0" err="1" smtClean="0">
                <a:latin typeface="Baskerville Old Face" charset="0"/>
                <a:ea typeface="ＭＳ Ｐゴシック" charset="0"/>
                <a:cs typeface="ＭＳ Ｐゴシック" charset="0"/>
              </a:rPr>
              <a:t>E</a:t>
            </a:r>
            <a:r>
              <a:rPr lang="en-US" i="1" dirty="0" err="1" smtClean="0">
                <a:latin typeface="Symbol" charset="2"/>
                <a:ea typeface="ＭＳ Ｐゴシック" charset="0"/>
                <a:cs typeface="Symbol" charset="2"/>
              </a:rPr>
              <a:t>g</a:t>
            </a:r>
            <a:r>
              <a:rPr lang="en-US" i="1" dirty="0" smtClean="0">
                <a:latin typeface="Baskerville Old Face" charset="0"/>
                <a:ea typeface="ＭＳ Ｐゴシック" charset="0"/>
                <a:cs typeface="ＭＳ Ｐゴシック" charset="0"/>
              </a:rPr>
              <a:t>)</a:t>
            </a:r>
            <a:endParaRPr lang="en-US" i="1" dirty="0"/>
          </a:p>
        </p:txBody>
      </p:sp>
      <p:sp>
        <p:nvSpPr>
          <p:cNvPr id="48" name="Line 15"/>
          <p:cNvSpPr>
            <a:spLocks noChangeShapeType="1"/>
          </p:cNvSpPr>
          <p:nvPr/>
        </p:nvSpPr>
        <p:spPr bwMode="auto">
          <a:xfrm>
            <a:off x="387348" y="2755900"/>
            <a:ext cx="73025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Line 15"/>
          <p:cNvSpPr>
            <a:spLocks noChangeShapeType="1"/>
          </p:cNvSpPr>
          <p:nvPr/>
        </p:nvSpPr>
        <p:spPr bwMode="auto">
          <a:xfrm>
            <a:off x="2554804" y="2682018"/>
            <a:ext cx="1155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16"/>
          <p:cNvSpPr>
            <a:spLocks noChangeShapeType="1"/>
          </p:cNvSpPr>
          <p:nvPr/>
        </p:nvSpPr>
        <p:spPr bwMode="auto">
          <a:xfrm>
            <a:off x="2554804" y="2758218"/>
            <a:ext cx="1155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Line 17"/>
          <p:cNvSpPr>
            <a:spLocks noChangeShapeType="1"/>
          </p:cNvSpPr>
          <p:nvPr/>
        </p:nvSpPr>
        <p:spPr bwMode="auto">
          <a:xfrm>
            <a:off x="2554804" y="2862993"/>
            <a:ext cx="1155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AutoShape 21"/>
          <p:cNvSpPr>
            <a:spLocks/>
          </p:cNvSpPr>
          <p:nvPr/>
        </p:nvSpPr>
        <p:spPr bwMode="auto">
          <a:xfrm>
            <a:off x="2345254" y="2650268"/>
            <a:ext cx="82550" cy="304800"/>
          </a:xfrm>
          <a:prstGeom prst="leftBracket">
            <a:avLst>
              <a:gd name="adj" fmla="val 3076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Rectangle 23"/>
          <p:cNvSpPr>
            <a:spLocks noChangeArrowheads="1"/>
          </p:cNvSpPr>
          <p:nvPr/>
        </p:nvSpPr>
        <p:spPr bwMode="auto">
          <a:xfrm>
            <a:off x="1811854" y="2650268"/>
            <a:ext cx="434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dirty="0">
                <a:latin typeface="Symbol" charset="0"/>
                <a:sym typeface="Symbol" charset="0"/>
              </a:rPr>
              <a:t></a:t>
            </a:r>
            <a:r>
              <a:rPr lang="en-US" sz="1600" dirty="0">
                <a:latin typeface="Baskerville Old Face" charset="0"/>
              </a:rPr>
              <a:t>E</a:t>
            </a:r>
          </a:p>
        </p:txBody>
      </p:sp>
      <p:sp>
        <p:nvSpPr>
          <p:cNvPr id="54" name="Rectangle 23"/>
          <p:cNvSpPr>
            <a:spLocks noChangeArrowheads="1"/>
          </p:cNvSpPr>
          <p:nvPr/>
        </p:nvSpPr>
        <p:spPr bwMode="auto">
          <a:xfrm>
            <a:off x="2703512" y="2132856"/>
            <a:ext cx="7796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0"/>
                <a:sym typeface="Symbol" charset="0"/>
              </a:rPr>
              <a:t>r(</a:t>
            </a:r>
            <a:r>
              <a:rPr lang="en-US" i="1" dirty="0" smtClean="0">
                <a:latin typeface="Baskerville Old Face" charset="0"/>
              </a:rPr>
              <a:t>Ex)</a:t>
            </a:r>
            <a:endParaRPr lang="en-US" i="1" dirty="0">
              <a:latin typeface="Baskerville Old Face" charset="0"/>
            </a:endParaRPr>
          </a:p>
        </p:txBody>
      </p:sp>
      <p:sp>
        <p:nvSpPr>
          <p:cNvPr id="55" name="Rectangle 23"/>
          <p:cNvSpPr>
            <a:spLocks noChangeArrowheads="1"/>
          </p:cNvSpPr>
          <p:nvPr/>
        </p:nvSpPr>
        <p:spPr bwMode="auto">
          <a:xfrm>
            <a:off x="176212" y="2385886"/>
            <a:ext cx="11592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i="1" dirty="0" smtClean="0">
                <a:latin typeface="Baskerville Old Face" charset="0"/>
              </a:rPr>
              <a:t>Ex           </a:t>
            </a:r>
            <a:r>
              <a:rPr lang="en-US" sz="1600" i="1" dirty="0" err="1" smtClean="0">
                <a:latin typeface="Baskerville Old Face" charset="0"/>
              </a:rPr>
              <a:t>I</a:t>
            </a:r>
            <a:r>
              <a:rPr lang="en-US" sz="1600" i="1" baseline="30000" dirty="0" err="1" smtClean="0">
                <a:latin typeface="Symbol" charset="2"/>
                <a:cs typeface="Symbol" charset="2"/>
              </a:rPr>
              <a:t>p</a:t>
            </a:r>
            <a:endParaRPr lang="en-US" sz="1600" i="1" dirty="0">
              <a:latin typeface="Baskerville Old Face" charset="0"/>
            </a:endParaRPr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9125338"/>
              </p:ext>
            </p:extLst>
          </p:nvPr>
        </p:nvGraphicFramePr>
        <p:xfrm>
          <a:off x="4610431" y="5241786"/>
          <a:ext cx="2933369" cy="413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Equation" r:id="rId3" imgW="1892300" imgH="266700" progId="Equation.3">
                  <p:embed/>
                </p:oleObj>
              </mc:Choice>
              <mc:Fallback>
                <p:oleObj name="Equation" r:id="rId3" imgW="18923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10431" y="5241786"/>
                        <a:ext cx="2933369" cy="413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8F9E4-AA94-FE45-80C8-25853AD7E2F2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8634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787400" y="1392767"/>
            <a:ext cx="2816855" cy="1015663"/>
          </a:xfrm>
          <a:prstGeom prst="rect">
            <a:avLst/>
          </a:prstGeom>
          <a:gradFill rotWithShape="1">
            <a:gsLst>
              <a:gs pos="0">
                <a:srgbClr val="A7EA52">
                  <a:lumMod val="95000"/>
                </a:srgbClr>
              </a:gs>
              <a:gs pos="100000">
                <a:srgbClr val="A7EA52">
                  <a:shade val="82000"/>
                  <a:satMod val="125000"/>
                  <a:lumMod val="74000"/>
                </a:srgbClr>
              </a:gs>
            </a:gsLst>
            <a:lin ang="5400000" scaled="0"/>
          </a:gradFill>
          <a:ln w="9525" cap="flat" cmpd="sng" algn="ctr">
            <a:solidFill>
              <a:srgbClr val="A7EA52"/>
            </a:solidFill>
            <a:prstDash val="solid"/>
          </a:ln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12 MeV    d  on </a:t>
            </a:r>
            <a:r>
              <a:rPr kumimoji="0" lang="en-US" sz="2000" b="0" i="0" u="none" strike="noStrike" kern="0" cap="none" spc="0" normalizeH="0" baseline="30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232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24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MeV </a:t>
            </a:r>
            <a:r>
              <a:rPr kumimoji="0" lang="en-US" sz="2000" b="0" i="0" u="none" strike="noStrike" kern="0" cap="none" spc="0" normalizeH="0" baseline="30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3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He  on </a:t>
            </a:r>
            <a:r>
              <a:rPr kumimoji="0" lang="en-US" sz="2000" b="0" i="0" u="none" strike="noStrike" kern="0" cap="none" spc="0" normalizeH="0" baseline="30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232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15 MeV    d  on </a:t>
            </a:r>
            <a:r>
              <a:rPr kumimoji="0" lang="en-US" sz="2000" b="0" i="0" u="none" strike="noStrike" kern="0" cap="none" spc="0" normalizeH="0" baseline="30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238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U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12799" y="4107899"/>
            <a:ext cx="35771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                                 g</a:t>
            </a:r>
          </a:p>
          <a:p>
            <a:r>
              <a:rPr lang="en-US" sz="2000" baseline="30000" dirty="0" smtClean="0">
                <a:cs typeface="Symbol" charset="2"/>
              </a:rPr>
              <a:t>3</a:t>
            </a:r>
            <a:r>
              <a:rPr lang="en-US" sz="2000" dirty="0" smtClean="0">
                <a:cs typeface="Symbol" charset="2"/>
              </a:rPr>
              <a:t>He –bea</a:t>
            </a:r>
            <a:r>
              <a:rPr lang="en-US" sz="2000" dirty="0">
                <a:cs typeface="Symbol" charset="2"/>
              </a:rPr>
              <a:t>m</a:t>
            </a:r>
          </a:p>
          <a:p>
            <a:r>
              <a:rPr lang="en-US" dirty="0" smtClean="0">
                <a:latin typeface="Symbol" charset="2"/>
                <a:cs typeface="Symbol" charset="2"/>
              </a:rPr>
              <a:t>                                      </a:t>
            </a:r>
          </a:p>
          <a:p>
            <a:endParaRPr lang="en-US" baseline="30000" dirty="0" smtClean="0">
              <a:cs typeface="Symbol" charset="2"/>
            </a:endParaRPr>
          </a:p>
          <a:p>
            <a:endParaRPr lang="en-US" baseline="30000" dirty="0">
              <a:cs typeface="Symbol" charset="2"/>
            </a:endParaRPr>
          </a:p>
          <a:p>
            <a:endParaRPr lang="en-US" baseline="30000" dirty="0" smtClean="0">
              <a:cs typeface="Symbol" charset="2"/>
            </a:endParaRPr>
          </a:p>
          <a:p>
            <a:r>
              <a:rPr lang="en-US" baseline="30000" dirty="0" smtClean="0">
                <a:cs typeface="Symbol" charset="2"/>
              </a:rPr>
              <a:t>3</a:t>
            </a:r>
            <a:r>
              <a:rPr lang="en-US" dirty="0" smtClean="0">
                <a:cs typeface="Symbol" charset="2"/>
              </a:rPr>
              <a:t>He</a:t>
            </a:r>
            <a:r>
              <a:rPr lang="en-US" i="1" dirty="0" smtClean="0">
                <a:cs typeface="Symbol" charset="2"/>
              </a:rPr>
              <a:t>,</a:t>
            </a:r>
            <a:r>
              <a:rPr lang="en-US" baseline="30000" dirty="0">
                <a:cs typeface="Symbol" charset="2"/>
              </a:rPr>
              <a:t> </a:t>
            </a:r>
            <a:r>
              <a:rPr lang="en-US" dirty="0" err="1" smtClean="0">
                <a:latin typeface="Symbol" charset="2"/>
                <a:cs typeface="Symbol" charset="2"/>
              </a:rPr>
              <a:t>a</a:t>
            </a:r>
            <a:r>
              <a:rPr lang="en-US" dirty="0" err="1" smtClean="0">
                <a:cs typeface="Symbol" charset="2"/>
              </a:rPr>
              <a:t>,</a:t>
            </a:r>
            <a:r>
              <a:rPr lang="en-US" i="1" dirty="0" err="1" smtClean="0">
                <a:cs typeface="Symbol" charset="2"/>
              </a:rPr>
              <a:t>d</a:t>
            </a:r>
            <a:r>
              <a:rPr lang="en-US" i="1" dirty="0" err="1">
                <a:cs typeface="Symbol" charset="2"/>
              </a:rPr>
              <a:t>,t</a:t>
            </a:r>
            <a:endParaRPr lang="en-US" i="1" dirty="0" smtClean="0">
              <a:latin typeface="Symbol" charset="2"/>
              <a:cs typeface="Symbol" charset="2"/>
            </a:endParaRPr>
          </a:p>
          <a:p>
            <a:r>
              <a:rPr lang="en-US" dirty="0" smtClean="0">
                <a:latin typeface="+mj-lt"/>
                <a:cs typeface="Symbol" charset="2"/>
              </a:rPr>
              <a:t>                       </a:t>
            </a:r>
            <a:endParaRPr lang="en-US" dirty="0">
              <a:latin typeface="+mj-lt"/>
              <a:cs typeface="Symbol" charset="2"/>
            </a:endParaRPr>
          </a:p>
        </p:txBody>
      </p:sp>
      <p:sp>
        <p:nvSpPr>
          <p:cNvPr id="77" name="Can 76"/>
          <p:cNvSpPr/>
          <p:nvPr/>
        </p:nvSpPr>
        <p:spPr>
          <a:xfrm rot="1053066">
            <a:off x="2931277" y="3340184"/>
            <a:ext cx="592288" cy="626588"/>
          </a:xfrm>
          <a:prstGeom prst="can">
            <a:avLst/>
          </a:prstGeom>
          <a:solidFill>
            <a:srgbClr val="FF8021">
              <a:lumMod val="60000"/>
              <a:lumOff val="40000"/>
            </a:srgbClr>
          </a:solidFill>
          <a:ln w="9525" cap="flat" cmpd="sng" algn="ctr">
            <a:solidFill>
              <a:srgbClr val="4E67C8"/>
            </a:solidFill>
            <a:prstDash val="solid"/>
            <a:round/>
            <a:tailEnd type="none"/>
          </a:ln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827584" y="4797152"/>
            <a:ext cx="1968500" cy="0"/>
          </a:xfrm>
          <a:prstGeom prst="straightConnector1">
            <a:avLst/>
          </a:prstGeom>
          <a:noFill/>
          <a:ln w="15875" cap="flat" cmpd="sng" algn="ctr">
            <a:solidFill>
              <a:srgbClr val="4E67C8">
                <a:shade val="75000"/>
                <a:satMod val="125000"/>
                <a:lumMod val="75000"/>
              </a:srgbClr>
            </a:solidFill>
            <a:prstDash val="solid"/>
            <a:tailEnd type="arrow"/>
          </a:ln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p:spPr>
      </p:cxnSp>
      <p:cxnSp>
        <p:nvCxnSpPr>
          <p:cNvPr id="79" name="Straight Arrow Connector 78"/>
          <p:cNvCxnSpPr/>
          <p:nvPr/>
        </p:nvCxnSpPr>
        <p:spPr>
          <a:xfrm flipV="1">
            <a:off x="2836333" y="3999160"/>
            <a:ext cx="279400" cy="723631"/>
          </a:xfrm>
          <a:prstGeom prst="straightConnector1">
            <a:avLst/>
          </a:prstGeom>
          <a:noFill/>
          <a:ln w="38100" cap="rnd" cmpd="sng" algn="ctr">
            <a:solidFill>
              <a:srgbClr val="FF8021"/>
            </a:solidFill>
            <a:prstDash val="dash"/>
            <a:bevel/>
            <a:headEnd type="none"/>
            <a:tailEnd type="triangle"/>
          </a:ln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p:spPr>
      </p:cxnSp>
      <p:cxnSp>
        <p:nvCxnSpPr>
          <p:cNvPr id="80" name="Straight Connector 79"/>
          <p:cNvCxnSpPr/>
          <p:nvPr/>
        </p:nvCxnSpPr>
        <p:spPr>
          <a:xfrm flipH="1">
            <a:off x="2747433" y="4539698"/>
            <a:ext cx="4234" cy="452967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p:spPr>
      </p:cxnSp>
      <p:grpSp>
        <p:nvGrpSpPr>
          <p:cNvPr id="81" name="Group 80"/>
          <p:cNvGrpSpPr/>
          <p:nvPr/>
        </p:nvGrpSpPr>
        <p:grpSpPr>
          <a:xfrm rot="2503575">
            <a:off x="1906862" y="5355215"/>
            <a:ext cx="274986" cy="165100"/>
            <a:chOff x="7031747" y="3043767"/>
            <a:chExt cx="274986" cy="165100"/>
          </a:xfrm>
        </p:grpSpPr>
        <p:sp>
          <p:nvSpPr>
            <p:cNvPr id="82" name="Rectangle 81"/>
            <p:cNvSpPr/>
            <p:nvPr/>
          </p:nvSpPr>
          <p:spPr>
            <a:xfrm>
              <a:off x="7031747" y="3043767"/>
              <a:ext cx="274986" cy="165100"/>
            </a:xfrm>
            <a:prstGeom prst="rect">
              <a:avLst/>
            </a:prstGeom>
            <a:solidFill>
              <a:srgbClr val="5ECCF3">
                <a:lumMod val="60000"/>
                <a:lumOff val="40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5" dist="22984" dir="5400000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r"/>
            </a:scene3d>
            <a:sp3d prstMaterial="matte">
              <a:bevelT w="19050" h="38100"/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7031747" y="3096686"/>
              <a:ext cx="274986" cy="0"/>
            </a:xfrm>
            <a:prstGeom prst="line">
              <a:avLst/>
            </a:prstGeom>
            <a:noFill/>
            <a:ln w="15875" cap="flat" cmpd="sng" algn="ctr">
              <a:solidFill>
                <a:srgbClr val="4E67C8">
                  <a:shade val="75000"/>
                  <a:satMod val="125000"/>
                  <a:lumMod val="75000"/>
                </a:srgbClr>
              </a:solidFill>
              <a:prstDash val="solid"/>
            </a:ln>
            <a:effectLst>
              <a:outerShdw blurRad="63500" dist="50800" dir="5400000" sx="98000" sy="98000" rotWithShape="0">
                <a:srgbClr val="000000">
                  <a:alpha val="20000"/>
                </a:srgbClr>
              </a:outerShdw>
            </a:effectLst>
          </p:spPr>
        </p:cxnSp>
      </p:grpSp>
      <p:cxnSp>
        <p:nvCxnSpPr>
          <p:cNvPr id="84" name="Straight Arrow Connector 83"/>
          <p:cNvCxnSpPr/>
          <p:nvPr/>
        </p:nvCxnSpPr>
        <p:spPr>
          <a:xfrm flipH="1">
            <a:off x="2127250" y="4842857"/>
            <a:ext cx="548216" cy="505005"/>
          </a:xfrm>
          <a:prstGeom prst="straightConnector1">
            <a:avLst/>
          </a:prstGeom>
          <a:noFill/>
          <a:ln w="15875" cap="flat" cmpd="sng" algn="ctr">
            <a:solidFill>
              <a:srgbClr val="4E67C8">
                <a:shade val="75000"/>
                <a:satMod val="125000"/>
                <a:lumMod val="75000"/>
              </a:srgbClr>
            </a:solidFill>
            <a:prstDash val="solid"/>
            <a:tailEnd type="arrow"/>
          </a:ln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p:spPr>
      </p:cxnSp>
      <p:sp>
        <p:nvSpPr>
          <p:cNvPr id="85" name="TextBox 84"/>
          <p:cNvSpPr txBox="1"/>
          <p:nvPr/>
        </p:nvSpPr>
        <p:spPr>
          <a:xfrm>
            <a:off x="3464555" y="3760765"/>
            <a:ext cx="1186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5”x5”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NaI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6" name="Picture 8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499" y="1320800"/>
            <a:ext cx="3054093" cy="225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87" name="Rectangle 86"/>
          <p:cNvSpPr/>
          <p:nvPr/>
        </p:nvSpPr>
        <p:spPr>
          <a:xfrm>
            <a:off x="5337248" y="5837537"/>
            <a:ext cx="38321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3000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M.Guttormsen</a:t>
            </a:r>
            <a:r>
              <a:rPr kumimoji="0" lang="en-US" sz="1800" b="0" i="0" u="none" strike="noStrike" kern="0" cap="none" spc="0" normalizeH="0" baseline="30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3000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A.Bürger</a:t>
            </a:r>
            <a:r>
              <a:rPr kumimoji="0" lang="en-US" sz="1800" b="0" i="0" u="none" strike="noStrike" kern="0" cap="none" spc="0" normalizeH="0" baseline="30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</a:t>
            </a:r>
            <a:r>
              <a:rPr kumimoji="0" lang="en-US" sz="1800" b="0" i="0" u="none" strike="noStrike" kern="0" cap="none" spc="0" normalizeH="0" baseline="3000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T.E.Hansen</a:t>
            </a:r>
            <a:r>
              <a:rPr kumimoji="0" lang="en-US" sz="1800" b="0" i="0" u="none" strike="noStrike" kern="0" cap="none" spc="0" normalizeH="0" baseline="30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</a:t>
            </a:r>
            <a:r>
              <a:rPr kumimoji="0" lang="en-US" sz="1800" b="0" i="0" u="none" strike="noStrike" kern="0" cap="none" spc="0" normalizeH="0" baseline="3000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N.Lietaer</a:t>
            </a:r>
            <a:r>
              <a:rPr kumimoji="0" lang="en-US" sz="1800" b="0" i="0" u="none" strike="noStrike" kern="0" cap="none" spc="0" normalizeH="0" baseline="30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30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NIM A648(2011)168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8" name="Picture 87" descr="Screen Shot 2012-01-28 at 12.20.05 PM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99" y="3668770"/>
            <a:ext cx="3054093" cy="2119996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1886796" y="5105400"/>
            <a:ext cx="1148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∆E-E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79568" y="3354980"/>
            <a:ext cx="1693906" cy="646331"/>
          </a:xfrm>
          <a:prstGeom prst="rect">
            <a:avLst/>
          </a:prstGeom>
          <a:gradFill rotWithShape="1">
            <a:gsLst>
              <a:gs pos="0">
                <a:srgbClr val="F14124">
                  <a:lumMod val="95000"/>
                </a:srgbClr>
              </a:gs>
              <a:gs pos="100000">
                <a:srgbClr val="F14124">
                  <a:shade val="82000"/>
                  <a:satMod val="125000"/>
                  <a:lumMod val="74000"/>
                </a:srgbClr>
              </a:gs>
            </a:gsLst>
            <a:lin ang="5400000" scaled="0"/>
          </a:gradFill>
          <a:ln w="9525" cap="flat" cmpd="sng" algn="ctr">
            <a:solidFill>
              <a:srgbClr val="F14124"/>
            </a:solidFill>
            <a:prstDash val="solid"/>
          </a:ln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Backwards: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Symbol" charset="2"/>
              <a:ea typeface="+mn-ea"/>
              <a:cs typeface="Symbol" charset="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ymbol" charset="2"/>
                <a:ea typeface="+mn-ea"/>
                <a:cs typeface="Symbol" charset="2"/>
              </a:rPr>
              <a:t>J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= 126</a:t>
            </a:r>
            <a:r>
              <a:rPr kumimoji="0" lang="en-US" sz="1800" b="0" i="0" u="none" strike="noStrike" kern="0" cap="none" spc="0" normalizeH="0" baseline="30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o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– 140</a:t>
            </a:r>
            <a:r>
              <a:rPr kumimoji="0" lang="en-US" sz="1800" b="0" i="0" u="none" strike="noStrike" kern="0" cap="none" spc="0" normalizeH="0" baseline="30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o</a:t>
            </a:r>
            <a:endParaRPr kumimoji="0" lang="en-US" sz="1800" b="0" i="0" u="none" strike="noStrike" kern="0" cap="none" spc="0" normalizeH="0" baseline="30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1" name="Freeform 90"/>
          <p:cNvSpPr/>
          <p:nvPr/>
        </p:nvSpPr>
        <p:spPr>
          <a:xfrm>
            <a:off x="2243666" y="4775200"/>
            <a:ext cx="118533" cy="330200"/>
          </a:xfrm>
          <a:custGeom>
            <a:avLst/>
            <a:gdLst>
              <a:gd name="connsiteX0" fmla="*/ 0 w 71966"/>
              <a:gd name="connsiteY0" fmla="*/ 0 h 258233"/>
              <a:gd name="connsiteX1" fmla="*/ 8466 w 71966"/>
              <a:gd name="connsiteY1" fmla="*/ 127000 h 258233"/>
              <a:gd name="connsiteX2" fmla="*/ 38100 w 71966"/>
              <a:gd name="connsiteY2" fmla="*/ 211667 h 258233"/>
              <a:gd name="connsiteX3" fmla="*/ 71966 w 71966"/>
              <a:gd name="connsiteY3" fmla="*/ 258233 h 25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66" h="258233">
                <a:moveTo>
                  <a:pt x="0" y="0"/>
                </a:moveTo>
                <a:lnTo>
                  <a:pt x="8466" y="127000"/>
                </a:lnTo>
                <a:lnTo>
                  <a:pt x="38100" y="211667"/>
                </a:lnTo>
                <a:lnTo>
                  <a:pt x="71966" y="258233"/>
                </a:lnTo>
              </a:path>
            </a:pathLst>
          </a:custGeom>
          <a:noFill/>
          <a:ln w="15875" cap="flat" cmpd="sng" algn="ctr">
            <a:solidFill>
              <a:srgbClr val="F14124"/>
            </a:solidFill>
            <a:prstDash val="solid"/>
          </a:ln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2010833" y="3999160"/>
            <a:ext cx="191081" cy="907273"/>
          </a:xfrm>
          <a:prstGeom prst="straightConnector1">
            <a:avLst/>
          </a:prstGeom>
          <a:noFill/>
          <a:ln w="15875" cap="flat" cmpd="sng" algn="ctr">
            <a:solidFill>
              <a:srgbClr val="4E67C8">
                <a:shade val="75000"/>
                <a:satMod val="125000"/>
                <a:lumMod val="75000"/>
              </a:srgbClr>
            </a:solidFill>
            <a:prstDash val="solid"/>
            <a:tailEnd type="arrow"/>
          </a:ln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p:spPr>
      </p:cxnSp>
      <p:sp>
        <p:nvSpPr>
          <p:cNvPr id="9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188640"/>
            <a:ext cx="7772400" cy="1143000"/>
          </a:xfrm>
        </p:spPr>
        <p:txBody>
          <a:bodyPr/>
          <a:lstStyle/>
          <a:p>
            <a:pPr eaLnBrk="1" hangingPunct="1"/>
            <a:r>
              <a:rPr lang="en-GB" dirty="0" err="1" smtClean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Th</a:t>
            </a:r>
            <a:r>
              <a:rPr lang="en-GB" dirty="0" smtClean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 and U experiments @ OC</a:t>
            </a:r>
            <a:r>
              <a:rPr lang="en-GB" dirty="0" smtClean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L</a:t>
            </a:r>
            <a:endParaRPr lang="en-GB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8F9E4-AA94-FE45-80C8-25853AD7E2F2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9711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188640"/>
            <a:ext cx="7772400" cy="1143000"/>
          </a:xfrm>
          <a:ln>
            <a:noFill/>
          </a:ln>
        </p:spPr>
        <p:txBody>
          <a:bodyPr/>
          <a:lstStyle/>
          <a:p>
            <a:pPr eaLnBrk="1" hangingPunct="1"/>
            <a:r>
              <a:rPr lang="en-GB" dirty="0" smtClean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∆E-E bananas</a:t>
            </a:r>
            <a:endParaRPr lang="en-GB" dirty="0">
              <a:solidFill>
                <a:srgbClr val="008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3" name="Picture 22" descr="Screen Shot 2012-01-29 at 2.44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284259"/>
            <a:ext cx="8895192" cy="4938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Rectangle 23"/>
          <p:cNvSpPr/>
          <p:nvPr/>
        </p:nvSpPr>
        <p:spPr>
          <a:xfrm>
            <a:off x="1497969" y="4079934"/>
            <a:ext cx="26737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(</a:t>
            </a:r>
            <a:r>
              <a:rPr lang="en-US" sz="2000" i="1" dirty="0" err="1"/>
              <a:t>d</a:t>
            </a:r>
            <a:r>
              <a:rPr lang="en-US" sz="2000" i="1" dirty="0" err="1" smtClean="0"/>
              <a:t>,d</a:t>
            </a:r>
            <a:r>
              <a:rPr lang="en-US" sz="2000" i="1" dirty="0" smtClean="0"/>
              <a:t>’</a:t>
            </a:r>
            <a:r>
              <a:rPr lang="en-US" sz="2000" dirty="0" smtClean="0"/>
              <a:t>)</a:t>
            </a:r>
            <a:r>
              <a:rPr lang="en-US" sz="2000" baseline="30000" dirty="0" smtClean="0"/>
              <a:t>232</a:t>
            </a:r>
            <a:r>
              <a:rPr lang="en-US" sz="2000" dirty="0" smtClean="0"/>
              <a:t>Th   (</a:t>
            </a:r>
            <a:r>
              <a:rPr lang="en-US" sz="2000" i="1" dirty="0" err="1"/>
              <a:t>d,p</a:t>
            </a:r>
            <a:r>
              <a:rPr lang="en-US" sz="2000" dirty="0"/>
              <a:t>)</a:t>
            </a:r>
            <a:r>
              <a:rPr lang="en-US" sz="2000" baseline="30000" dirty="0" smtClean="0"/>
              <a:t>233</a:t>
            </a:r>
            <a:r>
              <a:rPr lang="en-US" sz="2000" dirty="0" smtClean="0"/>
              <a:t>Th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>
          <a:xfrm>
            <a:off x="5436096" y="4181018"/>
            <a:ext cx="3528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(</a:t>
            </a:r>
            <a:r>
              <a:rPr lang="en-US" sz="2000" i="1" baseline="30000" dirty="0" smtClean="0"/>
              <a:t>3</a:t>
            </a:r>
            <a:r>
              <a:rPr lang="en-US" sz="2000" dirty="0" smtClean="0"/>
              <a:t>He</a:t>
            </a:r>
            <a:r>
              <a:rPr lang="en-US" sz="2000" i="1" dirty="0" smtClean="0"/>
              <a:t>,</a:t>
            </a:r>
            <a:r>
              <a:rPr lang="en-US" sz="2000" i="1" dirty="0"/>
              <a:t>t</a:t>
            </a:r>
            <a:r>
              <a:rPr lang="en-US" sz="2000" dirty="0" smtClean="0"/>
              <a:t>)</a:t>
            </a:r>
            <a:r>
              <a:rPr lang="en-US" sz="2000" baseline="30000" dirty="0" smtClean="0"/>
              <a:t>232</a:t>
            </a:r>
            <a:r>
              <a:rPr lang="en-US" sz="2000" dirty="0" smtClean="0"/>
              <a:t>Pa    </a:t>
            </a:r>
            <a:r>
              <a:rPr lang="en-US" sz="2000" dirty="0"/>
              <a:t>(</a:t>
            </a:r>
            <a:r>
              <a:rPr lang="en-US" sz="2000" i="1" baseline="30000" dirty="0"/>
              <a:t>3</a:t>
            </a:r>
            <a:r>
              <a:rPr lang="en-US" sz="2000" dirty="0"/>
              <a:t>He</a:t>
            </a:r>
            <a:r>
              <a:rPr lang="en-US" sz="2000" i="1" dirty="0" smtClean="0"/>
              <a:t>,d</a:t>
            </a:r>
            <a:r>
              <a:rPr lang="en-US" sz="2000" dirty="0" smtClean="0"/>
              <a:t>)</a:t>
            </a:r>
            <a:r>
              <a:rPr lang="en-US" sz="2000" baseline="30000" dirty="0" smtClean="0"/>
              <a:t>233</a:t>
            </a:r>
            <a:r>
              <a:rPr lang="en-US" sz="2000" dirty="0" smtClean="0"/>
              <a:t>Pa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6402558" y="2525945"/>
            <a:ext cx="17508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(</a:t>
            </a:r>
            <a:r>
              <a:rPr lang="en-US" sz="2000" i="1" baseline="30000" dirty="0"/>
              <a:t>3</a:t>
            </a:r>
            <a:r>
              <a:rPr lang="en-US" sz="2000" dirty="0"/>
              <a:t>He</a:t>
            </a:r>
            <a:r>
              <a:rPr lang="en-US" sz="2000" i="1" dirty="0" smtClean="0"/>
              <a:t>,</a:t>
            </a:r>
            <a:r>
              <a:rPr lang="en-US" sz="2000" i="1" dirty="0" smtClean="0">
                <a:latin typeface="Symbol" charset="2"/>
                <a:cs typeface="Symbol" charset="2"/>
              </a:rPr>
              <a:t>a</a:t>
            </a:r>
            <a:r>
              <a:rPr lang="en-US" sz="2000" dirty="0" smtClean="0"/>
              <a:t>)</a:t>
            </a:r>
            <a:r>
              <a:rPr lang="en-US" sz="2000" baseline="30000" dirty="0" smtClean="0"/>
              <a:t>231</a:t>
            </a:r>
            <a:r>
              <a:rPr lang="en-US" sz="2000" dirty="0" smtClean="0"/>
              <a:t>Th</a:t>
            </a:r>
            <a:endParaRPr lang="en-US" sz="20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7127202" y="2895277"/>
            <a:ext cx="133688" cy="48881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818050" y="4601666"/>
            <a:ext cx="728928" cy="70424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402558" y="4536631"/>
            <a:ext cx="175188" cy="47683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83428" y="4536631"/>
            <a:ext cx="305080" cy="89462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145072" y="4411294"/>
            <a:ext cx="305080" cy="7107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8F9E4-AA94-FE45-80C8-25853AD7E2F2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64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188640"/>
            <a:ext cx="7772400" cy="1143000"/>
          </a:xfrm>
        </p:spPr>
        <p:txBody>
          <a:bodyPr/>
          <a:lstStyle/>
          <a:p>
            <a:pPr eaLnBrk="1" hangingPunct="1"/>
            <a:r>
              <a:rPr lang="en-GB" dirty="0" smtClean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Raw – Unfolded - Primary</a:t>
            </a:r>
            <a:endParaRPr lang="en-GB" dirty="0">
              <a:solidFill>
                <a:srgbClr val="008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00518" y="5132477"/>
            <a:ext cx="388765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nb-NO" sz="1200" dirty="0" smtClean="0"/>
              <a:t>Oslo </a:t>
            </a:r>
            <a:r>
              <a:rPr lang="nb-NO" sz="1200" dirty="0" err="1" smtClean="0"/>
              <a:t>method</a:t>
            </a:r>
            <a:r>
              <a:rPr lang="nb-NO" sz="1200" dirty="0" smtClean="0"/>
              <a:t>:</a:t>
            </a:r>
          </a:p>
          <a:p>
            <a:r>
              <a:rPr lang="nb-NO" sz="1200" dirty="0" smtClean="0"/>
              <a:t>M</a:t>
            </a:r>
            <a:r>
              <a:rPr lang="nb-NO" sz="1200" dirty="0"/>
              <a:t>. Guttormsen et al., </a:t>
            </a:r>
            <a:r>
              <a:rPr lang="nb-NO" sz="1200" dirty="0" smtClean="0"/>
              <a:t> NIM </a:t>
            </a:r>
            <a:r>
              <a:rPr lang="nb-NO" sz="1200" dirty="0"/>
              <a:t>A374 (1996) 371</a:t>
            </a:r>
          </a:p>
          <a:p>
            <a:r>
              <a:rPr lang="en-US" sz="1200" dirty="0" smtClean="0"/>
              <a:t>M. Guttormsen et al.,  NIM A255 (1987) 518</a:t>
            </a:r>
          </a:p>
          <a:p>
            <a:pPr marL="228600" indent="-228600">
              <a:buAutoNum type="alphaUcPeriod"/>
            </a:pPr>
            <a:r>
              <a:rPr lang="en-US" sz="1200" dirty="0" smtClean="0"/>
              <a:t>Schiller et al.,        NIM A447 (2000) 498</a:t>
            </a:r>
          </a:p>
          <a:p>
            <a:r>
              <a:rPr lang="en-US" sz="1200" dirty="0" smtClean="0"/>
              <a:t>A.C. Larsen et al., </a:t>
            </a:r>
            <a:r>
              <a:rPr lang="en-US" sz="1200" dirty="0"/>
              <a:t> </a:t>
            </a:r>
            <a:r>
              <a:rPr lang="en-US" sz="1200" dirty="0" smtClean="0"/>
              <a:t>    Phys. Rev. C 83, 034315 (2011)</a:t>
            </a:r>
          </a:p>
        </p:txBody>
      </p:sp>
      <p:pic>
        <p:nvPicPr>
          <p:cNvPr id="24" name="Picture 23" descr="Th_matrice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" y="1219200"/>
            <a:ext cx="9115888" cy="340866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251097" y="3401149"/>
            <a:ext cx="162290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2400" i="1" dirty="0" smtClean="0">
                <a:solidFill>
                  <a:srgbClr val="000000"/>
                </a:solidFill>
              </a:rPr>
              <a:t> </a:t>
            </a:r>
            <a:r>
              <a:rPr lang="nb-NO" sz="2000" i="1" dirty="0" smtClean="0">
                <a:solidFill>
                  <a:srgbClr val="000000"/>
                </a:solidFill>
              </a:rPr>
              <a:t>P(</a:t>
            </a:r>
            <a:r>
              <a:rPr lang="nb-NO" sz="2000" i="1" dirty="0" err="1" smtClean="0">
                <a:solidFill>
                  <a:srgbClr val="000000"/>
                </a:solidFill>
              </a:rPr>
              <a:t>E,E</a:t>
            </a:r>
            <a:r>
              <a:rPr lang="nb-NO" sz="2000" i="1" baseline="-25000" dirty="0" err="1" smtClean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nb-NO" sz="2000" i="1" dirty="0">
                <a:solidFill>
                  <a:srgbClr val="000000"/>
                </a:solidFill>
              </a:rPr>
              <a:t>)</a:t>
            </a:r>
            <a:r>
              <a:rPr lang="nb-NO" sz="2000" i="1" dirty="0">
                <a:solidFill>
                  <a:schemeClr val="accent1"/>
                </a:solidFill>
              </a:rPr>
              <a:t> </a:t>
            </a:r>
            <a:r>
              <a:rPr lang="nb-NO" sz="2400" i="1" dirty="0" smtClean="0"/>
              <a:t>         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10000" y="1244600"/>
            <a:ext cx="170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/>
              <a:t>232</a:t>
            </a:r>
            <a:r>
              <a:rPr lang="en-US" dirty="0" smtClean="0"/>
              <a:t>Th(</a:t>
            </a:r>
            <a:r>
              <a:rPr lang="en-US" i="1" dirty="0" err="1" smtClean="0"/>
              <a:t>d,p</a:t>
            </a:r>
            <a:r>
              <a:rPr lang="en-US" dirty="0" smtClean="0"/>
              <a:t>)</a:t>
            </a:r>
            <a:r>
              <a:rPr lang="en-US" baseline="30000" dirty="0" smtClean="0"/>
              <a:t>233</a:t>
            </a:r>
            <a:r>
              <a:rPr lang="en-US" dirty="0" smtClean="0"/>
              <a:t>Th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8F9E4-AA94-FE45-80C8-25853AD7E2F2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114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11560" y="160020"/>
            <a:ext cx="8097732" cy="1252756"/>
          </a:xfrm>
        </p:spPr>
        <p:txBody>
          <a:bodyPr>
            <a:noAutofit/>
          </a:bodyPr>
          <a:lstStyle/>
          <a:p>
            <a:pPr marL="45720" indent="0" algn="ctr">
              <a:buNone/>
            </a:pPr>
            <a:r>
              <a:rPr lang="en-US" sz="3600" dirty="0" smtClean="0">
                <a:solidFill>
                  <a:srgbClr val="008000"/>
                </a:solidFill>
                <a:effectLst/>
              </a:rPr>
              <a:t>Assumption for the extraction of </a:t>
            </a:r>
            <a:br>
              <a:rPr lang="en-US" sz="3600" dirty="0" smtClean="0">
                <a:solidFill>
                  <a:srgbClr val="008000"/>
                </a:solidFill>
                <a:effectLst/>
              </a:rPr>
            </a:br>
            <a:r>
              <a:rPr lang="en-US" sz="3600" dirty="0" smtClean="0">
                <a:solidFill>
                  <a:srgbClr val="008000"/>
                </a:solidFill>
                <a:effectLst/>
              </a:rPr>
              <a:t>first-generation </a:t>
            </a:r>
            <a:r>
              <a:rPr lang="en-US" sz="3600" dirty="0" smtClean="0">
                <a:solidFill>
                  <a:srgbClr val="008000"/>
                </a:solidFill>
                <a:effectLst/>
                <a:latin typeface="Symbol" charset="2"/>
                <a:cs typeface="Symbol" charset="2"/>
              </a:rPr>
              <a:t>g</a:t>
            </a:r>
            <a:r>
              <a:rPr lang="en-US" sz="3600" dirty="0" smtClean="0">
                <a:solidFill>
                  <a:srgbClr val="008000"/>
                </a:solidFill>
                <a:effectLst/>
              </a:rPr>
              <a:t>-spectra</a:t>
            </a:r>
            <a:endParaRPr lang="en-US" sz="3600" dirty="0">
              <a:solidFill>
                <a:srgbClr val="008000"/>
              </a:solidFill>
              <a:effectLst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39752" y="6381329"/>
            <a:ext cx="3744416" cy="360040"/>
          </a:xfrm>
        </p:spPr>
        <p:txBody>
          <a:bodyPr/>
          <a:lstStyle/>
          <a:p>
            <a:r>
              <a:rPr lang="en-US" dirty="0" smtClean="0"/>
              <a:t>Workshop, Oslo Method, MSU, 1-4 Dec 2015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209800" y="2374900"/>
            <a:ext cx="1168400" cy="0"/>
          </a:xfrm>
          <a:prstGeom prst="line">
            <a:avLst/>
          </a:prstGeom>
          <a:ln w="76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209800" y="3695700"/>
            <a:ext cx="1168400" cy="0"/>
          </a:xfrm>
          <a:prstGeom prst="line">
            <a:avLst/>
          </a:prstGeom>
          <a:ln w="76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2501900" y="3721100"/>
            <a:ext cx="711200" cy="2184400"/>
          </a:xfrm>
          <a:custGeom>
            <a:avLst/>
            <a:gdLst>
              <a:gd name="connsiteX0" fmla="*/ 0 w 711200"/>
              <a:gd name="connsiteY0" fmla="*/ 0 h 1955800"/>
              <a:gd name="connsiteX1" fmla="*/ 76200 w 711200"/>
              <a:gd name="connsiteY1" fmla="*/ 292100 h 1955800"/>
              <a:gd name="connsiteX2" fmla="*/ 317500 w 711200"/>
              <a:gd name="connsiteY2" fmla="*/ 406400 h 1955800"/>
              <a:gd name="connsiteX3" fmla="*/ 546100 w 711200"/>
              <a:gd name="connsiteY3" fmla="*/ 647700 h 1955800"/>
              <a:gd name="connsiteX4" fmla="*/ 711200 w 711200"/>
              <a:gd name="connsiteY4" fmla="*/ 850900 h 1955800"/>
              <a:gd name="connsiteX5" fmla="*/ 711200 w 711200"/>
              <a:gd name="connsiteY5" fmla="*/ 1066800 h 1955800"/>
              <a:gd name="connsiteX6" fmla="*/ 711200 w 711200"/>
              <a:gd name="connsiteY6" fmla="*/ 1270000 h 1955800"/>
              <a:gd name="connsiteX7" fmla="*/ 584200 w 711200"/>
              <a:gd name="connsiteY7" fmla="*/ 1562100 h 1955800"/>
              <a:gd name="connsiteX8" fmla="*/ 381000 w 711200"/>
              <a:gd name="connsiteY8" fmla="*/ 1714500 h 1955800"/>
              <a:gd name="connsiteX9" fmla="*/ 152400 w 711200"/>
              <a:gd name="connsiteY9" fmla="*/ 1879600 h 1955800"/>
              <a:gd name="connsiteX10" fmla="*/ 38100 w 711200"/>
              <a:gd name="connsiteY10" fmla="*/ 1955800 h 1955800"/>
              <a:gd name="connsiteX11" fmla="*/ 38100 w 711200"/>
              <a:gd name="connsiteY11" fmla="*/ 1955800 h 195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1200" h="1955800">
                <a:moveTo>
                  <a:pt x="0" y="0"/>
                </a:moveTo>
                <a:lnTo>
                  <a:pt x="76200" y="292100"/>
                </a:lnTo>
                <a:lnTo>
                  <a:pt x="317500" y="406400"/>
                </a:lnTo>
                <a:lnTo>
                  <a:pt x="546100" y="647700"/>
                </a:lnTo>
                <a:lnTo>
                  <a:pt x="711200" y="850900"/>
                </a:lnTo>
                <a:lnTo>
                  <a:pt x="711200" y="1066800"/>
                </a:lnTo>
                <a:lnTo>
                  <a:pt x="711200" y="1270000"/>
                </a:lnTo>
                <a:lnTo>
                  <a:pt x="584200" y="1562100"/>
                </a:lnTo>
                <a:lnTo>
                  <a:pt x="381000" y="1714500"/>
                </a:lnTo>
                <a:lnTo>
                  <a:pt x="152400" y="1879600"/>
                </a:lnTo>
                <a:lnTo>
                  <a:pt x="38100" y="1955800"/>
                </a:lnTo>
                <a:lnTo>
                  <a:pt x="38100" y="1955800"/>
                </a:lnTo>
              </a:path>
            </a:pathLst>
          </a:custGeom>
          <a:solidFill>
            <a:srgbClr val="FFFF00"/>
          </a:solidFill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901700" y="2247900"/>
            <a:ext cx="1206500" cy="596900"/>
            <a:chOff x="901700" y="2247900"/>
            <a:chExt cx="1206500" cy="596900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1155700" y="2374900"/>
              <a:ext cx="952500" cy="469900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901700" y="2247900"/>
              <a:ext cx="696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</a:t>
              </a:r>
              <a:r>
                <a:rPr lang="en-US" dirty="0" err="1" smtClean="0"/>
                <a:t>d,p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01700" y="3683000"/>
            <a:ext cx="1206500" cy="596900"/>
            <a:chOff x="901700" y="2247900"/>
            <a:chExt cx="1206500" cy="596900"/>
          </a:xfrm>
        </p:grpSpPr>
        <p:cxnSp>
          <p:nvCxnSpPr>
            <p:cNvPr id="26" name="Straight Arrow Connector 25"/>
            <p:cNvCxnSpPr/>
            <p:nvPr/>
          </p:nvCxnSpPr>
          <p:spPr>
            <a:xfrm flipV="1">
              <a:off x="1155700" y="2374900"/>
              <a:ext cx="952500" cy="469900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901700" y="2247900"/>
              <a:ext cx="696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</a:t>
              </a:r>
              <a:r>
                <a:rPr lang="en-US" dirty="0" err="1" smtClean="0"/>
                <a:t>d,p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sp>
        <p:nvSpPr>
          <p:cNvPr id="29" name="Freeform 28"/>
          <p:cNvSpPr/>
          <p:nvPr/>
        </p:nvSpPr>
        <p:spPr>
          <a:xfrm>
            <a:off x="2743200" y="2451100"/>
            <a:ext cx="215900" cy="1189567"/>
          </a:xfrm>
          <a:custGeom>
            <a:avLst/>
            <a:gdLst>
              <a:gd name="connsiteX0" fmla="*/ 165100 w 431800"/>
              <a:gd name="connsiteY0" fmla="*/ 0 h 2768600"/>
              <a:gd name="connsiteX1" fmla="*/ 317500 w 431800"/>
              <a:gd name="connsiteY1" fmla="*/ 139700 h 2768600"/>
              <a:gd name="connsiteX2" fmla="*/ 393700 w 431800"/>
              <a:gd name="connsiteY2" fmla="*/ 368300 h 2768600"/>
              <a:gd name="connsiteX3" fmla="*/ 355600 w 431800"/>
              <a:gd name="connsiteY3" fmla="*/ 584200 h 2768600"/>
              <a:gd name="connsiteX4" fmla="*/ 203200 w 431800"/>
              <a:gd name="connsiteY4" fmla="*/ 749300 h 2768600"/>
              <a:gd name="connsiteX5" fmla="*/ 88900 w 431800"/>
              <a:gd name="connsiteY5" fmla="*/ 838200 h 2768600"/>
              <a:gd name="connsiteX6" fmla="*/ 25400 w 431800"/>
              <a:gd name="connsiteY6" fmla="*/ 990600 h 2768600"/>
              <a:gd name="connsiteX7" fmla="*/ 0 w 431800"/>
              <a:gd name="connsiteY7" fmla="*/ 1104900 h 2768600"/>
              <a:gd name="connsiteX8" fmla="*/ 101600 w 431800"/>
              <a:gd name="connsiteY8" fmla="*/ 1358900 h 2768600"/>
              <a:gd name="connsiteX9" fmla="*/ 203200 w 431800"/>
              <a:gd name="connsiteY9" fmla="*/ 1422400 h 2768600"/>
              <a:gd name="connsiteX10" fmla="*/ 355600 w 431800"/>
              <a:gd name="connsiteY10" fmla="*/ 1562100 h 2768600"/>
              <a:gd name="connsiteX11" fmla="*/ 431800 w 431800"/>
              <a:gd name="connsiteY11" fmla="*/ 1714500 h 2768600"/>
              <a:gd name="connsiteX12" fmla="*/ 381000 w 431800"/>
              <a:gd name="connsiteY12" fmla="*/ 2032000 h 2768600"/>
              <a:gd name="connsiteX13" fmla="*/ 279400 w 431800"/>
              <a:gd name="connsiteY13" fmla="*/ 2222500 h 2768600"/>
              <a:gd name="connsiteX14" fmla="*/ 139700 w 431800"/>
              <a:gd name="connsiteY14" fmla="*/ 2336800 h 2768600"/>
              <a:gd name="connsiteX15" fmla="*/ 12700 w 431800"/>
              <a:gd name="connsiteY15" fmla="*/ 2540000 h 2768600"/>
              <a:gd name="connsiteX16" fmla="*/ 38100 w 431800"/>
              <a:gd name="connsiteY16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1800" h="2768600">
                <a:moveTo>
                  <a:pt x="165100" y="0"/>
                </a:moveTo>
                <a:lnTo>
                  <a:pt x="317500" y="139700"/>
                </a:lnTo>
                <a:lnTo>
                  <a:pt x="393700" y="368300"/>
                </a:lnTo>
                <a:lnTo>
                  <a:pt x="355600" y="584200"/>
                </a:lnTo>
                <a:lnTo>
                  <a:pt x="203200" y="749300"/>
                </a:lnTo>
                <a:lnTo>
                  <a:pt x="88900" y="838200"/>
                </a:lnTo>
                <a:lnTo>
                  <a:pt x="25400" y="990600"/>
                </a:lnTo>
                <a:lnTo>
                  <a:pt x="0" y="1104900"/>
                </a:lnTo>
                <a:lnTo>
                  <a:pt x="101600" y="1358900"/>
                </a:lnTo>
                <a:lnTo>
                  <a:pt x="203200" y="1422400"/>
                </a:lnTo>
                <a:lnTo>
                  <a:pt x="355600" y="1562100"/>
                </a:lnTo>
                <a:lnTo>
                  <a:pt x="431800" y="1714500"/>
                </a:lnTo>
                <a:lnTo>
                  <a:pt x="381000" y="2032000"/>
                </a:lnTo>
                <a:lnTo>
                  <a:pt x="279400" y="2222500"/>
                </a:lnTo>
                <a:lnTo>
                  <a:pt x="139700" y="2336800"/>
                </a:lnTo>
                <a:lnTo>
                  <a:pt x="12700" y="2540000"/>
                </a:lnTo>
                <a:lnTo>
                  <a:pt x="38100" y="2768600"/>
                </a:lnTo>
              </a:path>
            </a:pathLst>
          </a:custGeom>
          <a:ln w="38100" cmpd="sng">
            <a:solidFill>
              <a:srgbClr val="FFFF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911600" y="5143500"/>
            <a:ext cx="4444020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n-lt"/>
              </a:rPr>
              <a:t>The </a:t>
            </a:r>
            <a:r>
              <a:rPr lang="en-US" sz="1800" dirty="0" smtClean="0">
                <a:latin typeface="Symbol" charset="2"/>
                <a:cs typeface="Symbol" charset="2"/>
              </a:rPr>
              <a:t>g</a:t>
            </a:r>
            <a:r>
              <a:rPr lang="en-US" sz="1800" dirty="0" smtClean="0">
                <a:latin typeface="+mn-lt"/>
              </a:rPr>
              <a:t>-energy distribution is the same</a:t>
            </a:r>
          </a:p>
          <a:p>
            <a:r>
              <a:rPr lang="en-US" sz="1800" dirty="0" smtClean="0">
                <a:latin typeface="+mn-lt"/>
              </a:rPr>
              <a:t>if the decay starts at E after </a:t>
            </a:r>
            <a:r>
              <a:rPr lang="en-US" sz="1800" dirty="0">
                <a:latin typeface="Symbol" charset="2"/>
                <a:cs typeface="Symbol" charset="2"/>
              </a:rPr>
              <a:t>g</a:t>
            </a:r>
            <a:r>
              <a:rPr lang="en-US" sz="1800" dirty="0" smtClean="0">
                <a:latin typeface="+mn-lt"/>
              </a:rPr>
              <a:t>-emission or</a:t>
            </a:r>
          </a:p>
          <a:p>
            <a:r>
              <a:rPr lang="en-US" sz="1800" dirty="0" smtClean="0">
                <a:latin typeface="+mn-lt"/>
              </a:rPr>
              <a:t>starts after the direct reaction into E.</a:t>
            </a:r>
            <a:endParaRPr lang="en-US" sz="1800" dirty="0"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99594" y="3313668"/>
            <a:ext cx="308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2" name="Freeform 1"/>
          <p:cNvSpPr/>
          <p:nvPr/>
        </p:nvSpPr>
        <p:spPr>
          <a:xfrm>
            <a:off x="2209800" y="1676400"/>
            <a:ext cx="1168400" cy="4292600"/>
          </a:xfrm>
          <a:custGeom>
            <a:avLst/>
            <a:gdLst>
              <a:gd name="connsiteX0" fmla="*/ 0 w 1168400"/>
              <a:gd name="connsiteY0" fmla="*/ 0 h 4292600"/>
              <a:gd name="connsiteX1" fmla="*/ 0 w 1168400"/>
              <a:gd name="connsiteY1" fmla="*/ 4279900 h 4292600"/>
              <a:gd name="connsiteX2" fmla="*/ 1168400 w 1168400"/>
              <a:gd name="connsiteY2" fmla="*/ 4292600 h 4292600"/>
              <a:gd name="connsiteX3" fmla="*/ 1168400 w 1168400"/>
              <a:gd name="connsiteY3" fmla="*/ 25400 h 429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8400" h="4292600">
                <a:moveTo>
                  <a:pt x="0" y="0"/>
                </a:moveTo>
                <a:lnTo>
                  <a:pt x="0" y="4279900"/>
                </a:lnTo>
                <a:lnTo>
                  <a:pt x="1168400" y="4292600"/>
                </a:lnTo>
                <a:lnTo>
                  <a:pt x="1168400" y="25400"/>
                </a:lnTo>
              </a:path>
            </a:pathLst>
          </a:custGeom>
          <a:ln w="381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425701" y="2617232"/>
            <a:ext cx="41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ymbol" charset="2"/>
                <a:cs typeface="Symbol" charset="2"/>
              </a:rPr>
              <a:t>g</a:t>
            </a:r>
            <a:endParaRPr lang="en-US" sz="2400" dirty="0">
              <a:latin typeface="Symbol" charset="2"/>
              <a:cs typeface="Symbol" charset="2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667000" y="5143500"/>
            <a:ext cx="1155700" cy="17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1790-CE99-AF48-AD7C-679F35E041BB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714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188640"/>
            <a:ext cx="7772400" cy="1143000"/>
          </a:xfrm>
        </p:spPr>
        <p:txBody>
          <a:bodyPr/>
          <a:lstStyle/>
          <a:p>
            <a:pPr eaLnBrk="1" hangingPunct="1"/>
            <a:r>
              <a:rPr lang="en-GB" dirty="0" smtClean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From total to primary matrix</a:t>
            </a:r>
            <a:endParaRPr lang="en-GB" dirty="0">
              <a:solidFill>
                <a:srgbClr val="008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461933" y="2286000"/>
            <a:ext cx="1879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461933" y="1354667"/>
            <a:ext cx="0" cy="9313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4495800" y="1422400"/>
            <a:ext cx="1727200" cy="863600"/>
          </a:xfrm>
          <a:custGeom>
            <a:avLst/>
            <a:gdLst>
              <a:gd name="connsiteX0" fmla="*/ 0 w 1727200"/>
              <a:gd name="connsiteY0" fmla="*/ 821267 h 863600"/>
              <a:gd name="connsiteX1" fmla="*/ 0 w 1727200"/>
              <a:gd name="connsiteY1" fmla="*/ 821267 h 863600"/>
              <a:gd name="connsiteX2" fmla="*/ 169333 w 1727200"/>
              <a:gd name="connsiteY2" fmla="*/ 508000 h 863600"/>
              <a:gd name="connsiteX3" fmla="*/ 270933 w 1727200"/>
              <a:gd name="connsiteY3" fmla="*/ 0 h 863600"/>
              <a:gd name="connsiteX4" fmla="*/ 279400 w 1727200"/>
              <a:gd name="connsiteY4" fmla="*/ 203200 h 863600"/>
              <a:gd name="connsiteX5" fmla="*/ 313267 w 1727200"/>
              <a:gd name="connsiteY5" fmla="*/ 330200 h 863600"/>
              <a:gd name="connsiteX6" fmla="*/ 372533 w 1727200"/>
              <a:gd name="connsiteY6" fmla="*/ 127000 h 863600"/>
              <a:gd name="connsiteX7" fmla="*/ 406400 w 1727200"/>
              <a:gd name="connsiteY7" fmla="*/ 338667 h 863600"/>
              <a:gd name="connsiteX8" fmla="*/ 406400 w 1727200"/>
              <a:gd name="connsiteY8" fmla="*/ 465667 h 863600"/>
              <a:gd name="connsiteX9" fmla="*/ 431800 w 1727200"/>
              <a:gd name="connsiteY9" fmla="*/ 254000 h 863600"/>
              <a:gd name="connsiteX10" fmla="*/ 474133 w 1727200"/>
              <a:gd name="connsiteY10" fmla="*/ 491067 h 863600"/>
              <a:gd name="connsiteX11" fmla="*/ 558800 w 1727200"/>
              <a:gd name="connsiteY11" fmla="*/ 575733 h 863600"/>
              <a:gd name="connsiteX12" fmla="*/ 829733 w 1727200"/>
              <a:gd name="connsiteY12" fmla="*/ 618067 h 863600"/>
              <a:gd name="connsiteX13" fmla="*/ 965200 w 1727200"/>
              <a:gd name="connsiteY13" fmla="*/ 584200 h 863600"/>
              <a:gd name="connsiteX14" fmla="*/ 1202267 w 1727200"/>
              <a:gd name="connsiteY14" fmla="*/ 584200 h 863600"/>
              <a:gd name="connsiteX15" fmla="*/ 1540933 w 1727200"/>
              <a:gd name="connsiteY15" fmla="*/ 745067 h 863600"/>
              <a:gd name="connsiteX16" fmla="*/ 1727200 w 1727200"/>
              <a:gd name="connsiteY16" fmla="*/ 86360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27200" h="863600">
                <a:moveTo>
                  <a:pt x="0" y="821267"/>
                </a:moveTo>
                <a:lnTo>
                  <a:pt x="0" y="821267"/>
                </a:lnTo>
                <a:lnTo>
                  <a:pt x="169333" y="508000"/>
                </a:lnTo>
                <a:lnTo>
                  <a:pt x="270933" y="0"/>
                </a:lnTo>
                <a:lnTo>
                  <a:pt x="279400" y="203200"/>
                </a:lnTo>
                <a:lnTo>
                  <a:pt x="313267" y="330200"/>
                </a:lnTo>
                <a:lnTo>
                  <a:pt x="372533" y="127000"/>
                </a:lnTo>
                <a:lnTo>
                  <a:pt x="406400" y="338667"/>
                </a:lnTo>
                <a:lnTo>
                  <a:pt x="406400" y="465667"/>
                </a:lnTo>
                <a:lnTo>
                  <a:pt x="431800" y="254000"/>
                </a:lnTo>
                <a:lnTo>
                  <a:pt x="474133" y="491067"/>
                </a:lnTo>
                <a:lnTo>
                  <a:pt x="558800" y="575733"/>
                </a:lnTo>
                <a:lnTo>
                  <a:pt x="829733" y="618067"/>
                </a:lnTo>
                <a:lnTo>
                  <a:pt x="965200" y="584200"/>
                </a:lnTo>
                <a:lnTo>
                  <a:pt x="1202267" y="584200"/>
                </a:lnTo>
                <a:lnTo>
                  <a:pt x="1540933" y="745067"/>
                </a:lnTo>
                <a:lnTo>
                  <a:pt x="1727200" y="863600"/>
                </a:lnTo>
              </a:path>
            </a:pathLst>
          </a:custGeom>
          <a:solidFill>
            <a:srgbClr val="008000"/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461933" y="3530600"/>
            <a:ext cx="1879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461933" y="2599267"/>
            <a:ext cx="0" cy="9313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461933" y="4775200"/>
            <a:ext cx="1879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461933" y="3843867"/>
            <a:ext cx="0" cy="9313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61933" y="6019800"/>
            <a:ext cx="1879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461933" y="5088467"/>
            <a:ext cx="0" cy="9313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137839" y="2286000"/>
            <a:ext cx="1879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7137839" y="1354667"/>
            <a:ext cx="0" cy="9313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Freeform 34"/>
          <p:cNvSpPr/>
          <p:nvPr/>
        </p:nvSpPr>
        <p:spPr>
          <a:xfrm>
            <a:off x="7171706" y="1422400"/>
            <a:ext cx="1727200" cy="863600"/>
          </a:xfrm>
          <a:custGeom>
            <a:avLst/>
            <a:gdLst>
              <a:gd name="connsiteX0" fmla="*/ 0 w 1727200"/>
              <a:gd name="connsiteY0" fmla="*/ 821267 h 863600"/>
              <a:gd name="connsiteX1" fmla="*/ 0 w 1727200"/>
              <a:gd name="connsiteY1" fmla="*/ 821267 h 863600"/>
              <a:gd name="connsiteX2" fmla="*/ 169333 w 1727200"/>
              <a:gd name="connsiteY2" fmla="*/ 508000 h 863600"/>
              <a:gd name="connsiteX3" fmla="*/ 270933 w 1727200"/>
              <a:gd name="connsiteY3" fmla="*/ 0 h 863600"/>
              <a:gd name="connsiteX4" fmla="*/ 279400 w 1727200"/>
              <a:gd name="connsiteY4" fmla="*/ 203200 h 863600"/>
              <a:gd name="connsiteX5" fmla="*/ 313267 w 1727200"/>
              <a:gd name="connsiteY5" fmla="*/ 330200 h 863600"/>
              <a:gd name="connsiteX6" fmla="*/ 372533 w 1727200"/>
              <a:gd name="connsiteY6" fmla="*/ 127000 h 863600"/>
              <a:gd name="connsiteX7" fmla="*/ 406400 w 1727200"/>
              <a:gd name="connsiteY7" fmla="*/ 338667 h 863600"/>
              <a:gd name="connsiteX8" fmla="*/ 406400 w 1727200"/>
              <a:gd name="connsiteY8" fmla="*/ 465667 h 863600"/>
              <a:gd name="connsiteX9" fmla="*/ 431800 w 1727200"/>
              <a:gd name="connsiteY9" fmla="*/ 254000 h 863600"/>
              <a:gd name="connsiteX10" fmla="*/ 474133 w 1727200"/>
              <a:gd name="connsiteY10" fmla="*/ 491067 h 863600"/>
              <a:gd name="connsiteX11" fmla="*/ 558800 w 1727200"/>
              <a:gd name="connsiteY11" fmla="*/ 575733 h 863600"/>
              <a:gd name="connsiteX12" fmla="*/ 829733 w 1727200"/>
              <a:gd name="connsiteY12" fmla="*/ 618067 h 863600"/>
              <a:gd name="connsiteX13" fmla="*/ 965200 w 1727200"/>
              <a:gd name="connsiteY13" fmla="*/ 584200 h 863600"/>
              <a:gd name="connsiteX14" fmla="*/ 1202267 w 1727200"/>
              <a:gd name="connsiteY14" fmla="*/ 584200 h 863600"/>
              <a:gd name="connsiteX15" fmla="*/ 1540933 w 1727200"/>
              <a:gd name="connsiteY15" fmla="*/ 745067 h 863600"/>
              <a:gd name="connsiteX16" fmla="*/ 1727200 w 1727200"/>
              <a:gd name="connsiteY16" fmla="*/ 86360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27200" h="863600">
                <a:moveTo>
                  <a:pt x="0" y="821267"/>
                </a:moveTo>
                <a:lnTo>
                  <a:pt x="0" y="821267"/>
                </a:lnTo>
                <a:lnTo>
                  <a:pt x="169333" y="508000"/>
                </a:lnTo>
                <a:lnTo>
                  <a:pt x="270933" y="0"/>
                </a:lnTo>
                <a:lnTo>
                  <a:pt x="279400" y="203200"/>
                </a:lnTo>
                <a:lnTo>
                  <a:pt x="313267" y="330200"/>
                </a:lnTo>
                <a:lnTo>
                  <a:pt x="372533" y="127000"/>
                </a:lnTo>
                <a:lnTo>
                  <a:pt x="406400" y="338667"/>
                </a:lnTo>
                <a:lnTo>
                  <a:pt x="406400" y="465667"/>
                </a:lnTo>
                <a:lnTo>
                  <a:pt x="431800" y="254000"/>
                </a:lnTo>
                <a:lnTo>
                  <a:pt x="474133" y="491067"/>
                </a:lnTo>
                <a:lnTo>
                  <a:pt x="558800" y="575733"/>
                </a:lnTo>
                <a:lnTo>
                  <a:pt x="829733" y="618067"/>
                </a:lnTo>
                <a:lnTo>
                  <a:pt x="965200" y="584200"/>
                </a:lnTo>
                <a:lnTo>
                  <a:pt x="1202267" y="584200"/>
                </a:lnTo>
                <a:lnTo>
                  <a:pt x="1540933" y="745067"/>
                </a:lnTo>
                <a:lnTo>
                  <a:pt x="1727200" y="863600"/>
                </a:lnTo>
              </a:path>
            </a:pathLst>
          </a:custGeom>
          <a:solidFill>
            <a:srgbClr val="008000"/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137840" y="4436533"/>
            <a:ext cx="1879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137840" y="3505200"/>
            <a:ext cx="0" cy="9313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137841" y="6053666"/>
            <a:ext cx="1879600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137841" y="5122333"/>
            <a:ext cx="0" cy="93133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7162801" y="5778499"/>
            <a:ext cx="1714500" cy="270934"/>
          </a:xfrm>
          <a:custGeom>
            <a:avLst/>
            <a:gdLst>
              <a:gd name="connsiteX0" fmla="*/ 0 w 1714500"/>
              <a:gd name="connsiteY0" fmla="*/ 249767 h 270934"/>
              <a:gd name="connsiteX1" fmla="*/ 143933 w 1714500"/>
              <a:gd name="connsiteY1" fmla="*/ 160867 h 270934"/>
              <a:gd name="connsiteX2" fmla="*/ 355600 w 1714500"/>
              <a:gd name="connsiteY2" fmla="*/ 127000 h 270934"/>
              <a:gd name="connsiteX3" fmla="*/ 486833 w 1714500"/>
              <a:gd name="connsiteY3" fmla="*/ 71967 h 270934"/>
              <a:gd name="connsiteX4" fmla="*/ 647700 w 1714500"/>
              <a:gd name="connsiteY4" fmla="*/ 67734 h 270934"/>
              <a:gd name="connsiteX5" fmla="*/ 808566 w 1714500"/>
              <a:gd name="connsiteY5" fmla="*/ 84667 h 270934"/>
              <a:gd name="connsiteX6" fmla="*/ 944033 w 1714500"/>
              <a:gd name="connsiteY6" fmla="*/ 29634 h 270934"/>
              <a:gd name="connsiteX7" fmla="*/ 1172633 w 1714500"/>
              <a:gd name="connsiteY7" fmla="*/ 0 h 270934"/>
              <a:gd name="connsiteX8" fmla="*/ 1172633 w 1714500"/>
              <a:gd name="connsiteY8" fmla="*/ 0 h 270934"/>
              <a:gd name="connsiteX9" fmla="*/ 1405466 w 1714500"/>
              <a:gd name="connsiteY9" fmla="*/ 97367 h 270934"/>
              <a:gd name="connsiteX10" fmla="*/ 1545166 w 1714500"/>
              <a:gd name="connsiteY10" fmla="*/ 169334 h 270934"/>
              <a:gd name="connsiteX11" fmla="*/ 1714500 w 1714500"/>
              <a:gd name="connsiteY11" fmla="*/ 270934 h 270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14500" h="270934">
                <a:moveTo>
                  <a:pt x="0" y="249767"/>
                </a:moveTo>
                <a:lnTo>
                  <a:pt x="143933" y="160867"/>
                </a:lnTo>
                <a:lnTo>
                  <a:pt x="355600" y="127000"/>
                </a:lnTo>
                <a:lnTo>
                  <a:pt x="486833" y="71967"/>
                </a:lnTo>
                <a:lnTo>
                  <a:pt x="647700" y="67734"/>
                </a:lnTo>
                <a:lnTo>
                  <a:pt x="808566" y="84667"/>
                </a:lnTo>
                <a:lnTo>
                  <a:pt x="944033" y="29634"/>
                </a:lnTo>
                <a:lnTo>
                  <a:pt x="1172633" y="0"/>
                </a:lnTo>
                <a:lnTo>
                  <a:pt x="1172633" y="0"/>
                </a:lnTo>
                <a:lnTo>
                  <a:pt x="1405466" y="97367"/>
                </a:lnTo>
                <a:lnTo>
                  <a:pt x="1545166" y="169334"/>
                </a:lnTo>
                <a:lnTo>
                  <a:pt x="1714500" y="270934"/>
                </a:lnTo>
              </a:path>
            </a:pathLst>
          </a:custGeom>
          <a:solidFill>
            <a:srgbClr val="F14124"/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7154333" y="3881967"/>
            <a:ext cx="1405467" cy="546100"/>
          </a:xfrm>
          <a:custGeom>
            <a:avLst/>
            <a:gdLst>
              <a:gd name="connsiteX0" fmla="*/ 0 w 1405467"/>
              <a:gd name="connsiteY0" fmla="*/ 546100 h 546100"/>
              <a:gd name="connsiteX1" fmla="*/ 203200 w 1405467"/>
              <a:gd name="connsiteY1" fmla="*/ 321733 h 546100"/>
              <a:gd name="connsiteX2" fmla="*/ 275167 w 1405467"/>
              <a:gd name="connsiteY2" fmla="*/ 0 h 546100"/>
              <a:gd name="connsiteX3" fmla="*/ 313267 w 1405467"/>
              <a:gd name="connsiteY3" fmla="*/ 207433 h 546100"/>
              <a:gd name="connsiteX4" fmla="*/ 368300 w 1405467"/>
              <a:gd name="connsiteY4" fmla="*/ 50800 h 546100"/>
              <a:gd name="connsiteX5" fmla="*/ 406400 w 1405467"/>
              <a:gd name="connsiteY5" fmla="*/ 207433 h 546100"/>
              <a:gd name="connsiteX6" fmla="*/ 406400 w 1405467"/>
              <a:gd name="connsiteY6" fmla="*/ 347133 h 546100"/>
              <a:gd name="connsiteX7" fmla="*/ 436034 w 1405467"/>
              <a:gd name="connsiteY7" fmla="*/ 165100 h 546100"/>
              <a:gd name="connsiteX8" fmla="*/ 465667 w 1405467"/>
              <a:gd name="connsiteY8" fmla="*/ 372533 h 546100"/>
              <a:gd name="connsiteX9" fmla="*/ 529167 w 1405467"/>
              <a:gd name="connsiteY9" fmla="*/ 431800 h 546100"/>
              <a:gd name="connsiteX10" fmla="*/ 694267 w 1405467"/>
              <a:gd name="connsiteY10" fmla="*/ 457200 h 546100"/>
              <a:gd name="connsiteX11" fmla="*/ 808567 w 1405467"/>
              <a:gd name="connsiteY11" fmla="*/ 465666 h 546100"/>
              <a:gd name="connsiteX12" fmla="*/ 977900 w 1405467"/>
              <a:gd name="connsiteY12" fmla="*/ 512233 h 546100"/>
              <a:gd name="connsiteX13" fmla="*/ 1096434 w 1405467"/>
              <a:gd name="connsiteY13" fmla="*/ 516466 h 546100"/>
              <a:gd name="connsiteX14" fmla="*/ 1274234 w 1405467"/>
              <a:gd name="connsiteY14" fmla="*/ 524933 h 546100"/>
              <a:gd name="connsiteX15" fmla="*/ 1405467 w 1405467"/>
              <a:gd name="connsiteY15" fmla="*/ 537633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05467" h="546100">
                <a:moveTo>
                  <a:pt x="0" y="546100"/>
                </a:moveTo>
                <a:lnTo>
                  <a:pt x="203200" y="321733"/>
                </a:lnTo>
                <a:lnTo>
                  <a:pt x="275167" y="0"/>
                </a:lnTo>
                <a:lnTo>
                  <a:pt x="313267" y="207433"/>
                </a:lnTo>
                <a:lnTo>
                  <a:pt x="368300" y="50800"/>
                </a:lnTo>
                <a:lnTo>
                  <a:pt x="406400" y="207433"/>
                </a:lnTo>
                <a:lnTo>
                  <a:pt x="406400" y="347133"/>
                </a:lnTo>
                <a:lnTo>
                  <a:pt x="436034" y="165100"/>
                </a:lnTo>
                <a:lnTo>
                  <a:pt x="465667" y="372533"/>
                </a:lnTo>
                <a:lnTo>
                  <a:pt x="529167" y="431800"/>
                </a:lnTo>
                <a:lnTo>
                  <a:pt x="694267" y="457200"/>
                </a:lnTo>
                <a:lnTo>
                  <a:pt x="808567" y="465666"/>
                </a:lnTo>
                <a:lnTo>
                  <a:pt x="977900" y="512233"/>
                </a:lnTo>
                <a:lnTo>
                  <a:pt x="1096434" y="516466"/>
                </a:lnTo>
                <a:lnTo>
                  <a:pt x="1274234" y="524933"/>
                </a:lnTo>
                <a:lnTo>
                  <a:pt x="1405467" y="537633"/>
                </a:lnTo>
              </a:path>
            </a:pathLst>
          </a:custGeom>
          <a:solidFill>
            <a:srgbClr val="0000FF"/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848600" y="3136900"/>
            <a:ext cx="427567" cy="5926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903634" y="4927600"/>
            <a:ext cx="427567" cy="5926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903634" y="5063066"/>
            <a:ext cx="427567" cy="5926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026399" y="3014133"/>
            <a:ext cx="63500" cy="67734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026399" y="3251202"/>
            <a:ext cx="63500" cy="67734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4483100" y="2700867"/>
            <a:ext cx="1456267" cy="812800"/>
          </a:xfrm>
          <a:custGeom>
            <a:avLst/>
            <a:gdLst>
              <a:gd name="connsiteX0" fmla="*/ 0 w 1456267"/>
              <a:gd name="connsiteY0" fmla="*/ 812800 h 812800"/>
              <a:gd name="connsiteX1" fmla="*/ 186267 w 1456267"/>
              <a:gd name="connsiteY1" fmla="*/ 495300 h 812800"/>
              <a:gd name="connsiteX2" fmla="*/ 258233 w 1456267"/>
              <a:gd name="connsiteY2" fmla="*/ 139700 h 812800"/>
              <a:gd name="connsiteX3" fmla="*/ 287867 w 1456267"/>
              <a:gd name="connsiteY3" fmla="*/ 0 h 812800"/>
              <a:gd name="connsiteX4" fmla="*/ 292100 w 1456267"/>
              <a:gd name="connsiteY4" fmla="*/ 203200 h 812800"/>
              <a:gd name="connsiteX5" fmla="*/ 317500 w 1456267"/>
              <a:gd name="connsiteY5" fmla="*/ 300566 h 812800"/>
              <a:gd name="connsiteX6" fmla="*/ 385233 w 1456267"/>
              <a:gd name="connsiteY6" fmla="*/ 118533 h 812800"/>
              <a:gd name="connsiteX7" fmla="*/ 419100 w 1456267"/>
              <a:gd name="connsiteY7" fmla="*/ 283633 h 812800"/>
              <a:gd name="connsiteX8" fmla="*/ 414867 w 1456267"/>
              <a:gd name="connsiteY8" fmla="*/ 436033 h 812800"/>
              <a:gd name="connsiteX9" fmla="*/ 452967 w 1456267"/>
              <a:gd name="connsiteY9" fmla="*/ 245533 h 812800"/>
              <a:gd name="connsiteX10" fmla="*/ 465667 w 1456267"/>
              <a:gd name="connsiteY10" fmla="*/ 389466 h 812800"/>
              <a:gd name="connsiteX11" fmla="*/ 482600 w 1456267"/>
              <a:gd name="connsiteY11" fmla="*/ 486833 h 812800"/>
              <a:gd name="connsiteX12" fmla="*/ 512233 w 1456267"/>
              <a:gd name="connsiteY12" fmla="*/ 563033 h 812800"/>
              <a:gd name="connsiteX13" fmla="*/ 554567 w 1456267"/>
              <a:gd name="connsiteY13" fmla="*/ 605366 h 812800"/>
              <a:gd name="connsiteX14" fmla="*/ 711200 w 1456267"/>
              <a:gd name="connsiteY14" fmla="*/ 690033 h 812800"/>
              <a:gd name="connsiteX15" fmla="*/ 901700 w 1456267"/>
              <a:gd name="connsiteY15" fmla="*/ 698500 h 812800"/>
              <a:gd name="connsiteX16" fmla="*/ 1109133 w 1456267"/>
              <a:gd name="connsiteY16" fmla="*/ 711200 h 812800"/>
              <a:gd name="connsiteX17" fmla="*/ 1286933 w 1456267"/>
              <a:gd name="connsiteY17" fmla="*/ 778933 h 812800"/>
              <a:gd name="connsiteX18" fmla="*/ 1456267 w 1456267"/>
              <a:gd name="connsiteY18" fmla="*/ 808566 h 812800"/>
              <a:gd name="connsiteX19" fmla="*/ 1456267 w 1456267"/>
              <a:gd name="connsiteY19" fmla="*/ 808566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56267" h="812800">
                <a:moveTo>
                  <a:pt x="0" y="812800"/>
                </a:moveTo>
                <a:lnTo>
                  <a:pt x="186267" y="495300"/>
                </a:lnTo>
                <a:lnTo>
                  <a:pt x="258233" y="139700"/>
                </a:lnTo>
                <a:lnTo>
                  <a:pt x="287867" y="0"/>
                </a:lnTo>
                <a:lnTo>
                  <a:pt x="292100" y="203200"/>
                </a:lnTo>
                <a:lnTo>
                  <a:pt x="317500" y="300566"/>
                </a:lnTo>
                <a:lnTo>
                  <a:pt x="385233" y="118533"/>
                </a:lnTo>
                <a:lnTo>
                  <a:pt x="419100" y="283633"/>
                </a:lnTo>
                <a:lnTo>
                  <a:pt x="414867" y="436033"/>
                </a:lnTo>
                <a:lnTo>
                  <a:pt x="452967" y="245533"/>
                </a:lnTo>
                <a:lnTo>
                  <a:pt x="465667" y="389466"/>
                </a:lnTo>
                <a:lnTo>
                  <a:pt x="482600" y="486833"/>
                </a:lnTo>
                <a:lnTo>
                  <a:pt x="512233" y="563033"/>
                </a:lnTo>
                <a:lnTo>
                  <a:pt x="554567" y="605366"/>
                </a:lnTo>
                <a:lnTo>
                  <a:pt x="711200" y="690033"/>
                </a:lnTo>
                <a:lnTo>
                  <a:pt x="901700" y="698500"/>
                </a:lnTo>
                <a:lnTo>
                  <a:pt x="1109133" y="711200"/>
                </a:lnTo>
                <a:lnTo>
                  <a:pt x="1286933" y="778933"/>
                </a:lnTo>
                <a:lnTo>
                  <a:pt x="1456267" y="808566"/>
                </a:lnTo>
                <a:lnTo>
                  <a:pt x="1456267" y="808566"/>
                </a:lnTo>
              </a:path>
            </a:pathLst>
          </a:custGeom>
          <a:solidFill>
            <a:srgbClr val="0000FF"/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4457700" y="4068233"/>
            <a:ext cx="1371600" cy="702734"/>
          </a:xfrm>
          <a:custGeom>
            <a:avLst/>
            <a:gdLst>
              <a:gd name="connsiteX0" fmla="*/ 0 w 1371600"/>
              <a:gd name="connsiteY0" fmla="*/ 698500 h 702734"/>
              <a:gd name="connsiteX1" fmla="*/ 224367 w 1371600"/>
              <a:gd name="connsiteY1" fmla="*/ 376767 h 702734"/>
              <a:gd name="connsiteX2" fmla="*/ 296333 w 1371600"/>
              <a:gd name="connsiteY2" fmla="*/ 0 h 702734"/>
              <a:gd name="connsiteX3" fmla="*/ 313267 w 1371600"/>
              <a:gd name="connsiteY3" fmla="*/ 148167 h 702734"/>
              <a:gd name="connsiteX4" fmla="*/ 338667 w 1371600"/>
              <a:gd name="connsiteY4" fmla="*/ 198967 h 702734"/>
              <a:gd name="connsiteX5" fmla="*/ 389467 w 1371600"/>
              <a:gd name="connsiteY5" fmla="*/ 8467 h 702734"/>
              <a:gd name="connsiteX6" fmla="*/ 431800 w 1371600"/>
              <a:gd name="connsiteY6" fmla="*/ 182034 h 702734"/>
              <a:gd name="connsiteX7" fmla="*/ 431800 w 1371600"/>
              <a:gd name="connsiteY7" fmla="*/ 300567 h 702734"/>
              <a:gd name="connsiteX8" fmla="*/ 474133 w 1371600"/>
              <a:gd name="connsiteY8" fmla="*/ 237067 h 702734"/>
              <a:gd name="connsiteX9" fmla="*/ 491067 w 1371600"/>
              <a:gd name="connsiteY9" fmla="*/ 347134 h 702734"/>
              <a:gd name="connsiteX10" fmla="*/ 546100 w 1371600"/>
              <a:gd name="connsiteY10" fmla="*/ 482600 h 702734"/>
              <a:gd name="connsiteX11" fmla="*/ 668867 w 1371600"/>
              <a:gd name="connsiteY11" fmla="*/ 550334 h 702734"/>
              <a:gd name="connsiteX12" fmla="*/ 812800 w 1371600"/>
              <a:gd name="connsiteY12" fmla="*/ 605367 h 702734"/>
              <a:gd name="connsiteX13" fmla="*/ 1071033 w 1371600"/>
              <a:gd name="connsiteY13" fmla="*/ 630767 h 702734"/>
              <a:gd name="connsiteX14" fmla="*/ 1265767 w 1371600"/>
              <a:gd name="connsiteY14" fmla="*/ 673100 h 702734"/>
              <a:gd name="connsiteX15" fmla="*/ 1371600 w 1371600"/>
              <a:gd name="connsiteY15" fmla="*/ 702734 h 70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71600" h="702734">
                <a:moveTo>
                  <a:pt x="0" y="698500"/>
                </a:moveTo>
                <a:lnTo>
                  <a:pt x="224367" y="376767"/>
                </a:lnTo>
                <a:lnTo>
                  <a:pt x="296333" y="0"/>
                </a:lnTo>
                <a:lnTo>
                  <a:pt x="313267" y="148167"/>
                </a:lnTo>
                <a:lnTo>
                  <a:pt x="338667" y="198967"/>
                </a:lnTo>
                <a:lnTo>
                  <a:pt x="389467" y="8467"/>
                </a:lnTo>
                <a:lnTo>
                  <a:pt x="431800" y="182034"/>
                </a:lnTo>
                <a:lnTo>
                  <a:pt x="431800" y="300567"/>
                </a:lnTo>
                <a:lnTo>
                  <a:pt x="474133" y="237067"/>
                </a:lnTo>
                <a:lnTo>
                  <a:pt x="491067" y="347134"/>
                </a:lnTo>
                <a:lnTo>
                  <a:pt x="546100" y="482600"/>
                </a:lnTo>
                <a:lnTo>
                  <a:pt x="668867" y="550334"/>
                </a:lnTo>
                <a:lnTo>
                  <a:pt x="812800" y="605367"/>
                </a:lnTo>
                <a:lnTo>
                  <a:pt x="1071033" y="630767"/>
                </a:lnTo>
                <a:lnTo>
                  <a:pt x="1265767" y="673100"/>
                </a:lnTo>
                <a:lnTo>
                  <a:pt x="1371600" y="702734"/>
                </a:lnTo>
              </a:path>
            </a:pathLst>
          </a:custGeom>
          <a:solidFill>
            <a:srgbClr val="0000FF"/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4474633" y="5207000"/>
            <a:ext cx="901700" cy="804333"/>
          </a:xfrm>
          <a:custGeom>
            <a:avLst/>
            <a:gdLst>
              <a:gd name="connsiteX0" fmla="*/ 0 w 901700"/>
              <a:gd name="connsiteY0" fmla="*/ 795867 h 804333"/>
              <a:gd name="connsiteX1" fmla="*/ 211667 w 901700"/>
              <a:gd name="connsiteY1" fmla="*/ 461433 h 804333"/>
              <a:gd name="connsiteX2" fmla="*/ 287867 w 901700"/>
              <a:gd name="connsiteY2" fmla="*/ 0 h 804333"/>
              <a:gd name="connsiteX3" fmla="*/ 296334 w 901700"/>
              <a:gd name="connsiteY3" fmla="*/ 173567 h 804333"/>
              <a:gd name="connsiteX4" fmla="*/ 325967 w 901700"/>
              <a:gd name="connsiteY4" fmla="*/ 279400 h 804333"/>
              <a:gd name="connsiteX5" fmla="*/ 393700 w 901700"/>
              <a:gd name="connsiteY5" fmla="*/ 118533 h 804333"/>
              <a:gd name="connsiteX6" fmla="*/ 410634 w 901700"/>
              <a:gd name="connsiteY6" fmla="*/ 325967 h 804333"/>
              <a:gd name="connsiteX7" fmla="*/ 419100 w 901700"/>
              <a:gd name="connsiteY7" fmla="*/ 575733 h 804333"/>
              <a:gd name="connsiteX8" fmla="*/ 448734 w 901700"/>
              <a:gd name="connsiteY8" fmla="*/ 626533 h 804333"/>
              <a:gd name="connsiteX9" fmla="*/ 486834 w 901700"/>
              <a:gd name="connsiteY9" fmla="*/ 702733 h 804333"/>
              <a:gd name="connsiteX10" fmla="*/ 690034 w 901700"/>
              <a:gd name="connsiteY10" fmla="*/ 745067 h 804333"/>
              <a:gd name="connsiteX11" fmla="*/ 859367 w 901700"/>
              <a:gd name="connsiteY11" fmla="*/ 770467 h 804333"/>
              <a:gd name="connsiteX12" fmla="*/ 901700 w 901700"/>
              <a:gd name="connsiteY12" fmla="*/ 804333 h 80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700" h="804333">
                <a:moveTo>
                  <a:pt x="0" y="795867"/>
                </a:moveTo>
                <a:lnTo>
                  <a:pt x="211667" y="461433"/>
                </a:lnTo>
                <a:lnTo>
                  <a:pt x="287867" y="0"/>
                </a:lnTo>
                <a:lnTo>
                  <a:pt x="296334" y="173567"/>
                </a:lnTo>
                <a:lnTo>
                  <a:pt x="325967" y="279400"/>
                </a:lnTo>
                <a:lnTo>
                  <a:pt x="393700" y="118533"/>
                </a:lnTo>
                <a:lnTo>
                  <a:pt x="410634" y="325967"/>
                </a:lnTo>
                <a:lnTo>
                  <a:pt x="419100" y="575733"/>
                </a:lnTo>
                <a:lnTo>
                  <a:pt x="448734" y="626533"/>
                </a:lnTo>
                <a:lnTo>
                  <a:pt x="486834" y="702733"/>
                </a:lnTo>
                <a:lnTo>
                  <a:pt x="690034" y="745067"/>
                </a:lnTo>
                <a:lnTo>
                  <a:pt x="859367" y="770467"/>
                </a:lnTo>
                <a:lnTo>
                  <a:pt x="901700" y="804333"/>
                </a:lnTo>
              </a:path>
            </a:pathLst>
          </a:custGeom>
          <a:solidFill>
            <a:srgbClr val="0000FF"/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5052483" y="3543300"/>
            <a:ext cx="1932517" cy="52493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8" idx="10"/>
          </p:cNvCxnSpPr>
          <p:nvPr/>
        </p:nvCxnSpPr>
        <p:spPr>
          <a:xfrm flipV="1">
            <a:off x="5003800" y="4246938"/>
            <a:ext cx="1981200" cy="303895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940300" y="4546600"/>
            <a:ext cx="2044700" cy="113030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Screen Shot 2012-08-23 at 13.54.14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" y="1701906"/>
            <a:ext cx="3932894" cy="3826044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54" name="Rectangle 53"/>
          <p:cNvSpPr/>
          <p:nvPr/>
        </p:nvSpPr>
        <p:spPr>
          <a:xfrm>
            <a:off x="1012003" y="1123785"/>
            <a:ext cx="1746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 smtClean="0"/>
              <a:t>232</a:t>
            </a:r>
            <a:r>
              <a:rPr lang="en-US" dirty="0" smtClean="0"/>
              <a:t>Th(</a:t>
            </a:r>
            <a:r>
              <a:rPr lang="en-US" i="1" dirty="0" err="1"/>
              <a:t>d</a:t>
            </a:r>
            <a:r>
              <a:rPr lang="en-US" i="1" dirty="0" err="1" smtClean="0"/>
              <a:t>,p</a:t>
            </a:r>
            <a:r>
              <a:rPr lang="en-US" dirty="0" smtClean="0"/>
              <a:t>)</a:t>
            </a:r>
            <a:r>
              <a:rPr lang="en-US" baseline="30000" dirty="0" smtClean="0"/>
              <a:t> 233</a:t>
            </a:r>
            <a:r>
              <a:rPr lang="en-US" dirty="0" smtClean="0"/>
              <a:t>Th 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 rot="5400000">
            <a:off x="5226274" y="4010862"/>
            <a:ext cx="2603059" cy="914401"/>
            <a:chOff x="9601641" y="5506010"/>
            <a:chExt cx="1879600" cy="560357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9601641" y="6066367"/>
              <a:ext cx="1879600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rot="16200000">
              <a:off x="9321463" y="5786188"/>
              <a:ext cx="560357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eform 57"/>
            <p:cNvSpPr/>
            <p:nvPr/>
          </p:nvSpPr>
          <p:spPr>
            <a:xfrm>
              <a:off x="9626601" y="5791200"/>
              <a:ext cx="1714500" cy="270934"/>
            </a:xfrm>
            <a:custGeom>
              <a:avLst/>
              <a:gdLst>
                <a:gd name="connsiteX0" fmla="*/ 0 w 1714500"/>
                <a:gd name="connsiteY0" fmla="*/ 249767 h 270934"/>
                <a:gd name="connsiteX1" fmla="*/ 143933 w 1714500"/>
                <a:gd name="connsiteY1" fmla="*/ 160867 h 270934"/>
                <a:gd name="connsiteX2" fmla="*/ 355600 w 1714500"/>
                <a:gd name="connsiteY2" fmla="*/ 127000 h 270934"/>
                <a:gd name="connsiteX3" fmla="*/ 486833 w 1714500"/>
                <a:gd name="connsiteY3" fmla="*/ 71967 h 270934"/>
                <a:gd name="connsiteX4" fmla="*/ 647700 w 1714500"/>
                <a:gd name="connsiteY4" fmla="*/ 67734 h 270934"/>
                <a:gd name="connsiteX5" fmla="*/ 808566 w 1714500"/>
                <a:gd name="connsiteY5" fmla="*/ 84667 h 270934"/>
                <a:gd name="connsiteX6" fmla="*/ 944033 w 1714500"/>
                <a:gd name="connsiteY6" fmla="*/ 29634 h 270934"/>
                <a:gd name="connsiteX7" fmla="*/ 1172633 w 1714500"/>
                <a:gd name="connsiteY7" fmla="*/ 0 h 270934"/>
                <a:gd name="connsiteX8" fmla="*/ 1172633 w 1714500"/>
                <a:gd name="connsiteY8" fmla="*/ 0 h 270934"/>
                <a:gd name="connsiteX9" fmla="*/ 1405466 w 1714500"/>
                <a:gd name="connsiteY9" fmla="*/ 97367 h 270934"/>
                <a:gd name="connsiteX10" fmla="*/ 1545166 w 1714500"/>
                <a:gd name="connsiteY10" fmla="*/ 169334 h 270934"/>
                <a:gd name="connsiteX11" fmla="*/ 1714500 w 1714500"/>
                <a:gd name="connsiteY11" fmla="*/ 270934 h 27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500" h="270934">
                  <a:moveTo>
                    <a:pt x="0" y="249767"/>
                  </a:moveTo>
                  <a:lnTo>
                    <a:pt x="143933" y="160867"/>
                  </a:lnTo>
                  <a:lnTo>
                    <a:pt x="355600" y="127000"/>
                  </a:lnTo>
                  <a:lnTo>
                    <a:pt x="486833" y="71967"/>
                  </a:lnTo>
                  <a:lnTo>
                    <a:pt x="647700" y="67734"/>
                  </a:lnTo>
                  <a:lnTo>
                    <a:pt x="808566" y="84667"/>
                  </a:lnTo>
                  <a:lnTo>
                    <a:pt x="944033" y="29634"/>
                  </a:lnTo>
                  <a:lnTo>
                    <a:pt x="1172633" y="0"/>
                  </a:lnTo>
                  <a:lnTo>
                    <a:pt x="1172633" y="0"/>
                  </a:lnTo>
                  <a:lnTo>
                    <a:pt x="1405466" y="97367"/>
                  </a:lnTo>
                  <a:lnTo>
                    <a:pt x="1545166" y="169334"/>
                  </a:lnTo>
                  <a:lnTo>
                    <a:pt x="1714500" y="270934"/>
                  </a:lnTo>
                </a:path>
              </a:pathLst>
            </a:custGeom>
            <a:solidFill>
              <a:srgbClr val="F14124"/>
            </a:solidFill>
            <a:ln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8F9E4-AA94-FE45-80C8-25853AD7E2F2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5738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0399" y="223520"/>
            <a:ext cx="7367843" cy="969945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4000" i="1" dirty="0" smtClean="0">
                <a:latin typeface="Symbol" charset="2"/>
                <a:cs typeface="Symbol" charset="2"/>
              </a:rPr>
              <a:t>   </a:t>
            </a:r>
            <a:r>
              <a:rPr lang="en-US" sz="4000" i="1" dirty="0">
                <a:latin typeface="Symbol" charset="2"/>
                <a:cs typeface="Symbol" charset="2"/>
              </a:rPr>
              <a:t> </a:t>
            </a:r>
            <a:r>
              <a:rPr lang="en-US" sz="4000" dirty="0" smtClean="0">
                <a:solidFill>
                  <a:srgbClr val="008000"/>
                </a:solidFill>
                <a:effectLst/>
              </a:rPr>
              <a:t>Multiplicative factors</a:t>
            </a:r>
            <a:endParaRPr lang="en-US" sz="4000" dirty="0">
              <a:solidFill>
                <a:srgbClr val="008000"/>
              </a:solidFill>
              <a:effectLst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041375" y="6284168"/>
            <a:ext cx="4186809" cy="457200"/>
          </a:xfrm>
        </p:spPr>
        <p:txBody>
          <a:bodyPr/>
          <a:lstStyle/>
          <a:p>
            <a:r>
              <a:rPr lang="en-US" dirty="0" smtClean="0"/>
              <a:t>Workshop, Oslo Method, MSU, 1-4 Dec 2015</a:t>
            </a:r>
            <a:endParaRPr lang="en-US" dirty="0"/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5008563" y="3073400"/>
            <a:ext cx="3284537" cy="8382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>
              <a:latin typeface="Arial" charset="0"/>
            </a:endParaRPr>
          </a:p>
        </p:txBody>
      </p:sp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7800" y="1828800"/>
            <a:ext cx="3344863" cy="3505200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graphicFrame>
        <p:nvGraphicFramePr>
          <p:cNvPr id="19" name="Object 2"/>
          <p:cNvGraphicFramePr>
            <a:graphicFrameLocks noChangeAspect="1"/>
          </p:cNvGraphicFramePr>
          <p:nvPr/>
        </p:nvGraphicFramePr>
        <p:xfrm>
          <a:off x="5046663" y="3265488"/>
          <a:ext cx="3090862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Equation" r:id="rId5" imgW="1651000" imgH="228600" progId="Equation.3">
                  <p:embed/>
                </p:oleObj>
              </mc:Choice>
              <mc:Fallback>
                <p:oleObj name="Equation" r:id="rId5" imgW="1651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6663" y="3265488"/>
                        <a:ext cx="3090862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Freeform 8"/>
          <p:cNvSpPr>
            <a:spLocks/>
          </p:cNvSpPr>
          <p:nvPr/>
        </p:nvSpPr>
        <p:spPr bwMode="auto">
          <a:xfrm flipV="1">
            <a:off x="4876800" y="3810000"/>
            <a:ext cx="1905000" cy="762000"/>
          </a:xfrm>
          <a:custGeom>
            <a:avLst/>
            <a:gdLst>
              <a:gd name="T0" fmla="*/ 1905000 w 1200"/>
              <a:gd name="T1" fmla="*/ 762000 h 480"/>
              <a:gd name="T2" fmla="*/ 990600 w 1200"/>
              <a:gd name="T3" fmla="*/ 152400 h 480"/>
              <a:gd name="T4" fmla="*/ 0 w 1200"/>
              <a:gd name="T5" fmla="*/ 0 h 480"/>
              <a:gd name="T6" fmla="*/ 0 60000 65536"/>
              <a:gd name="T7" fmla="*/ 0 60000 65536"/>
              <a:gd name="T8" fmla="*/ 0 60000 65536"/>
              <a:gd name="T9" fmla="*/ 0 w 1200"/>
              <a:gd name="T10" fmla="*/ 0 h 480"/>
              <a:gd name="T11" fmla="*/ 1200 w 1200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0" h="480">
                <a:moveTo>
                  <a:pt x="1200" y="480"/>
                </a:moveTo>
                <a:cubicBezTo>
                  <a:pt x="1012" y="328"/>
                  <a:pt x="824" y="176"/>
                  <a:pt x="624" y="96"/>
                </a:cubicBezTo>
                <a:cubicBezTo>
                  <a:pt x="424" y="16"/>
                  <a:pt x="212" y="8"/>
                  <a:pt x="0" y="0"/>
                </a:cubicBezTo>
              </a:path>
            </a:pathLst>
          </a:custGeom>
          <a:noFill/>
          <a:ln w="28575">
            <a:solidFill>
              <a:srgbClr val="CC0F1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/>
          <a:p>
            <a:endParaRPr lang="en-GB">
              <a:latin typeface="Arial" charset="0"/>
            </a:endParaRPr>
          </a:p>
        </p:txBody>
      </p:sp>
      <p:sp>
        <p:nvSpPr>
          <p:cNvPr id="22" name="Freeform 9"/>
          <p:cNvSpPr>
            <a:spLocks/>
          </p:cNvSpPr>
          <p:nvPr/>
        </p:nvSpPr>
        <p:spPr bwMode="auto">
          <a:xfrm flipV="1">
            <a:off x="3886200" y="2438400"/>
            <a:ext cx="3581400" cy="838200"/>
          </a:xfrm>
          <a:custGeom>
            <a:avLst/>
            <a:gdLst>
              <a:gd name="T0" fmla="*/ 3581400 w 2256"/>
              <a:gd name="T1" fmla="*/ 0 h 528"/>
              <a:gd name="T2" fmla="*/ 2667000 w 2256"/>
              <a:gd name="T3" fmla="*/ 533400 h 528"/>
              <a:gd name="T4" fmla="*/ 0 w 2256"/>
              <a:gd name="T5" fmla="*/ 838200 h 528"/>
              <a:gd name="T6" fmla="*/ 0 60000 65536"/>
              <a:gd name="T7" fmla="*/ 0 60000 65536"/>
              <a:gd name="T8" fmla="*/ 0 60000 65536"/>
              <a:gd name="T9" fmla="*/ 0 w 2256"/>
              <a:gd name="T10" fmla="*/ 0 h 528"/>
              <a:gd name="T11" fmla="*/ 2256 w 2256"/>
              <a:gd name="T12" fmla="*/ 528 h 5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56" h="528">
                <a:moveTo>
                  <a:pt x="2256" y="0"/>
                </a:moveTo>
                <a:cubicBezTo>
                  <a:pt x="2156" y="124"/>
                  <a:pt x="2056" y="248"/>
                  <a:pt x="1680" y="336"/>
                </a:cubicBezTo>
                <a:cubicBezTo>
                  <a:pt x="1304" y="424"/>
                  <a:pt x="652" y="476"/>
                  <a:pt x="0" y="528"/>
                </a:cubicBezTo>
              </a:path>
            </a:pathLst>
          </a:custGeom>
          <a:noFill/>
          <a:ln w="28575">
            <a:solidFill>
              <a:srgbClr val="CC0F1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/>
          <a:p>
            <a:endParaRPr lang="en-GB">
              <a:latin typeface="Arial" charset="0"/>
            </a:endParaRPr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>
            <a:off x="6464300" y="3683000"/>
            <a:ext cx="609600" cy="0"/>
          </a:xfrm>
          <a:prstGeom prst="line">
            <a:avLst/>
          </a:prstGeom>
          <a:noFill/>
          <a:ln w="28575">
            <a:solidFill>
              <a:srgbClr val="CC0F1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>
            <a:off x="7302500" y="3683000"/>
            <a:ext cx="685800" cy="0"/>
          </a:xfrm>
          <a:prstGeom prst="line">
            <a:avLst/>
          </a:prstGeom>
          <a:noFill/>
          <a:ln w="28575">
            <a:solidFill>
              <a:srgbClr val="CC0F1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2152600"/>
              </p:ext>
            </p:extLst>
          </p:nvPr>
        </p:nvGraphicFramePr>
        <p:xfrm>
          <a:off x="5462588" y="1447800"/>
          <a:ext cx="2400300" cy="69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Equation" r:id="rId7" imgW="1282700" imgH="368300" progId="Equation.3">
                  <p:embed/>
                </p:oleObj>
              </mc:Choice>
              <mc:Fallback>
                <p:oleObj name="Equation" r:id="rId7" imgW="12827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2588" y="1447800"/>
                        <a:ext cx="2400300" cy="69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5008563" y="4572000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Symbol" charset="0"/>
              <a:buChar char=" "/>
            </a:pPr>
            <a:r>
              <a:rPr lang="nb-NO" dirty="0">
                <a:solidFill>
                  <a:schemeClr val="accent6"/>
                </a:solidFill>
              </a:rPr>
              <a:t>Brink </a:t>
            </a:r>
            <a:r>
              <a:rPr lang="nb-NO" dirty="0" err="1">
                <a:solidFill>
                  <a:schemeClr val="accent6"/>
                </a:solidFill>
              </a:rPr>
              <a:t>hypothesis</a:t>
            </a:r>
            <a:endParaRPr lang="nb-NO" dirty="0">
              <a:solidFill>
                <a:schemeClr val="accent6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066362" y="2138363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Symbol" charset="0"/>
              <a:buChar char=" "/>
            </a:pPr>
            <a:r>
              <a:rPr lang="nb-NO" dirty="0" err="1" smtClean="0">
                <a:solidFill>
                  <a:schemeClr val="accent6"/>
                </a:solidFill>
              </a:rPr>
              <a:t>Fermi’s</a:t>
            </a:r>
            <a:r>
              <a:rPr lang="nb-NO" dirty="0" smtClean="0">
                <a:solidFill>
                  <a:schemeClr val="accent6"/>
                </a:solidFill>
              </a:rPr>
              <a:t> </a:t>
            </a:r>
            <a:r>
              <a:rPr lang="nb-NO" dirty="0" err="1" smtClean="0">
                <a:solidFill>
                  <a:schemeClr val="accent6"/>
                </a:solidFill>
              </a:rPr>
              <a:t>golden</a:t>
            </a:r>
            <a:r>
              <a:rPr lang="nb-NO" dirty="0" smtClean="0">
                <a:solidFill>
                  <a:schemeClr val="accent6"/>
                </a:solidFill>
              </a:rPr>
              <a:t> </a:t>
            </a:r>
            <a:r>
              <a:rPr lang="nb-NO" dirty="0" err="1" smtClean="0">
                <a:solidFill>
                  <a:schemeClr val="accent6"/>
                </a:solidFill>
              </a:rPr>
              <a:t>rule</a:t>
            </a:r>
            <a:endParaRPr lang="nb-NO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1790-CE99-AF48-AD7C-679F35E041BB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1580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188640"/>
            <a:ext cx="7772400" cy="1143000"/>
          </a:xfrm>
        </p:spPr>
        <p:txBody>
          <a:bodyPr/>
          <a:lstStyle/>
          <a:p>
            <a:pPr eaLnBrk="1" hangingPunct="1"/>
            <a:r>
              <a:rPr lang="en-GB" sz="3600" dirty="0" smtClean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Select an E</a:t>
            </a:r>
            <a:r>
              <a:rPr lang="en-GB" sz="3600" baseline="-25000" dirty="0" smtClean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x</a:t>
            </a:r>
            <a:r>
              <a:rPr lang="en-GB" sz="3600" dirty="0" smtClean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 – </a:t>
            </a:r>
            <a:r>
              <a:rPr lang="en-GB" sz="3600" dirty="0" err="1" smtClean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E</a:t>
            </a:r>
            <a:r>
              <a:rPr lang="en-GB" sz="3600" baseline="-25000" dirty="0" err="1" smtClean="0">
                <a:solidFill>
                  <a:srgbClr val="008000"/>
                </a:solidFill>
                <a:latin typeface="Symbol" charset="2"/>
                <a:ea typeface="ＭＳ Ｐゴシック" charset="0"/>
                <a:cs typeface="Symbol" charset="2"/>
              </a:rPr>
              <a:t>g</a:t>
            </a:r>
            <a:r>
              <a:rPr lang="en-GB" sz="3600" dirty="0" smtClean="0">
                <a:solidFill>
                  <a:srgbClr val="008000"/>
                </a:solidFill>
                <a:latin typeface="Symbol" charset="2"/>
                <a:ea typeface="ＭＳ Ｐゴシック" charset="0"/>
                <a:cs typeface="Symbol" charset="2"/>
              </a:rPr>
              <a:t> </a:t>
            </a:r>
            <a:r>
              <a:rPr lang="en-GB" sz="3600" dirty="0" smtClean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region</a:t>
            </a:r>
            <a:endParaRPr lang="en-GB" sz="3600" baseline="-25000" dirty="0">
              <a:solidFill>
                <a:srgbClr val="008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9" name="Picture 58" descr="Screen Shot 2012-08-23 at 13.54.39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2074333"/>
            <a:ext cx="3938392" cy="383540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991329" y="1982750"/>
            <a:ext cx="5224744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2400" i="1" dirty="0">
                <a:solidFill>
                  <a:srgbClr val="000000"/>
                </a:solidFill>
              </a:rPr>
              <a:t>	</a:t>
            </a:r>
            <a:r>
              <a:rPr lang="nb-NO" sz="2400" i="1" dirty="0" smtClean="0">
                <a:solidFill>
                  <a:srgbClr val="000000"/>
                </a:solidFill>
              </a:rPr>
              <a:t>	      </a:t>
            </a:r>
            <a:r>
              <a:rPr lang="nb-NO" sz="2000" i="1" dirty="0" smtClean="0">
                <a:solidFill>
                  <a:srgbClr val="000000"/>
                </a:solidFill>
              </a:rPr>
              <a:t>P(</a:t>
            </a:r>
            <a:r>
              <a:rPr lang="nb-NO" sz="2000" i="1" dirty="0" err="1" smtClean="0">
                <a:solidFill>
                  <a:srgbClr val="000000"/>
                </a:solidFill>
              </a:rPr>
              <a:t>E</a:t>
            </a:r>
            <a:r>
              <a:rPr lang="nb-NO" sz="2000" i="1" baseline="-25000" dirty="0" err="1" smtClean="0">
                <a:solidFill>
                  <a:srgbClr val="000000"/>
                </a:solidFill>
              </a:rPr>
              <a:t>x</a:t>
            </a:r>
            <a:r>
              <a:rPr lang="nb-NO" sz="2000" i="1" dirty="0" err="1" smtClean="0">
                <a:solidFill>
                  <a:srgbClr val="000000"/>
                </a:solidFill>
              </a:rPr>
              <a:t>,E</a:t>
            </a:r>
            <a:r>
              <a:rPr lang="nb-NO" sz="2000" i="1" baseline="-25000" dirty="0" err="1" smtClean="0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nb-NO" sz="2000" i="1" dirty="0">
                <a:solidFill>
                  <a:srgbClr val="000000"/>
                </a:solidFill>
              </a:rPr>
              <a:t>)</a:t>
            </a:r>
            <a:r>
              <a:rPr lang="nb-NO" sz="2000" i="1" dirty="0">
                <a:solidFill>
                  <a:schemeClr val="accent1"/>
                </a:solidFill>
              </a:rPr>
              <a:t> </a:t>
            </a:r>
            <a:endParaRPr lang="nb-NO" sz="2000" i="1" dirty="0" smtClean="0"/>
          </a:p>
          <a:p>
            <a:r>
              <a:rPr lang="nb-NO" sz="2400" i="1" dirty="0"/>
              <a:t> </a:t>
            </a:r>
            <a:r>
              <a:rPr lang="nb-NO" sz="2400" i="1" dirty="0" smtClean="0"/>
              <a:t>                 </a:t>
            </a:r>
          </a:p>
          <a:p>
            <a:endParaRPr lang="nb-NO" sz="2000" dirty="0" smtClean="0"/>
          </a:p>
          <a:p>
            <a:endParaRPr lang="nb-NO" sz="2000" dirty="0" smtClean="0"/>
          </a:p>
          <a:p>
            <a:endParaRPr lang="nb-NO" sz="2000" dirty="0"/>
          </a:p>
          <a:p>
            <a:r>
              <a:rPr lang="nb-NO" sz="2000" dirty="0" smtClean="0">
                <a:solidFill>
                  <a:srgbClr val="4E67C8"/>
                </a:solidFill>
              </a:rPr>
              <a:t>              </a:t>
            </a:r>
            <a:r>
              <a:rPr lang="nb-NO" sz="2000" dirty="0" smtClean="0">
                <a:solidFill>
                  <a:srgbClr val="0000FF"/>
                </a:solidFill>
              </a:rPr>
              <a:t> Level </a:t>
            </a:r>
            <a:r>
              <a:rPr lang="nb-NO" sz="2000" dirty="0" err="1" smtClean="0">
                <a:solidFill>
                  <a:srgbClr val="0000FF"/>
                </a:solidFill>
              </a:rPr>
              <a:t>density</a:t>
            </a:r>
            <a:r>
              <a:rPr lang="nb-NO" sz="2000" dirty="0" smtClean="0">
                <a:solidFill>
                  <a:srgbClr val="0000FF"/>
                </a:solidFill>
              </a:rPr>
              <a:t>         Trans. </a:t>
            </a:r>
            <a:r>
              <a:rPr lang="nb-NO" sz="2000" dirty="0" err="1" smtClean="0">
                <a:solidFill>
                  <a:srgbClr val="0000FF"/>
                </a:solidFill>
              </a:rPr>
              <a:t>coeff</a:t>
            </a:r>
            <a:r>
              <a:rPr lang="nb-NO" sz="2000" dirty="0" smtClean="0">
                <a:solidFill>
                  <a:srgbClr val="0000FF"/>
                </a:solidFill>
              </a:rPr>
              <a:t>.</a:t>
            </a:r>
            <a:endParaRPr lang="nb-NO" sz="2000" i="1" dirty="0" smtClean="0">
              <a:solidFill>
                <a:srgbClr val="0000FF"/>
              </a:solidFill>
            </a:endParaRPr>
          </a:p>
          <a:p>
            <a:pPr lvl="4"/>
            <a:r>
              <a:rPr lang="nb-NO" sz="2000" i="1" dirty="0" smtClean="0">
                <a:solidFill>
                  <a:srgbClr val="0000FF"/>
                </a:solidFill>
                <a:latin typeface="Symbol" charset="2"/>
                <a:cs typeface="Symbol" charset="2"/>
              </a:rPr>
              <a:t>r</a:t>
            </a:r>
            <a:r>
              <a:rPr lang="nb-NO" sz="2000" i="1" dirty="0" smtClean="0">
                <a:solidFill>
                  <a:srgbClr val="0000FF"/>
                </a:solidFill>
              </a:rPr>
              <a:t>(E</a:t>
            </a:r>
            <a:r>
              <a:rPr lang="nb-NO" sz="2000" i="1" baseline="-25000" dirty="0" smtClean="0">
                <a:solidFill>
                  <a:srgbClr val="0000FF"/>
                </a:solidFill>
              </a:rPr>
              <a:t>f</a:t>
            </a:r>
            <a:r>
              <a:rPr lang="nb-NO" sz="2000" i="1" dirty="0" smtClean="0">
                <a:solidFill>
                  <a:srgbClr val="0000FF"/>
                </a:solidFill>
              </a:rPr>
              <a:t>)                T(</a:t>
            </a:r>
            <a:r>
              <a:rPr lang="nb-NO" sz="2000" i="1" dirty="0" err="1" smtClean="0">
                <a:solidFill>
                  <a:srgbClr val="0000FF"/>
                </a:solidFill>
              </a:rPr>
              <a:t>E</a:t>
            </a:r>
            <a:r>
              <a:rPr lang="nb-NO" sz="2000" i="1" baseline="-25000" dirty="0" err="1" smtClean="0">
                <a:solidFill>
                  <a:srgbClr val="0000FF"/>
                </a:solidFill>
                <a:latin typeface="Symbol" charset="2"/>
                <a:cs typeface="Symbol" charset="2"/>
              </a:rPr>
              <a:t>g</a:t>
            </a:r>
            <a:r>
              <a:rPr lang="nb-NO" sz="2000" i="1" dirty="0" smtClean="0">
                <a:solidFill>
                  <a:srgbClr val="0000FF"/>
                </a:solidFill>
              </a:rPr>
              <a:t>)</a:t>
            </a:r>
          </a:p>
          <a:p>
            <a:pPr marL="342900" indent="-342900">
              <a:buFont typeface="Symbol" charset="0"/>
              <a:buChar char=" "/>
            </a:pPr>
            <a:r>
              <a:rPr lang="nb-NO" sz="2000" i="1" dirty="0" smtClean="0">
                <a:solidFill>
                  <a:srgbClr val="0000FF"/>
                </a:solidFill>
              </a:rPr>
              <a:t>  	</a:t>
            </a:r>
            <a:r>
              <a:rPr lang="nb-NO" sz="1800" dirty="0" err="1" smtClean="0">
                <a:solidFill>
                  <a:srgbClr val="0000FF"/>
                </a:solidFill>
              </a:rPr>
              <a:t>Fermi’s</a:t>
            </a:r>
            <a:r>
              <a:rPr lang="nb-NO" sz="1800" dirty="0" smtClean="0">
                <a:solidFill>
                  <a:srgbClr val="0000FF"/>
                </a:solidFill>
              </a:rPr>
              <a:t> </a:t>
            </a:r>
            <a:r>
              <a:rPr lang="nb-NO" sz="1800" dirty="0" err="1" smtClean="0">
                <a:solidFill>
                  <a:srgbClr val="0000FF"/>
                </a:solidFill>
              </a:rPr>
              <a:t>golden</a:t>
            </a:r>
            <a:r>
              <a:rPr lang="nb-NO" sz="1800" dirty="0" smtClean="0">
                <a:solidFill>
                  <a:srgbClr val="0000FF"/>
                </a:solidFill>
              </a:rPr>
              <a:t> </a:t>
            </a:r>
            <a:r>
              <a:rPr lang="nb-NO" sz="1800" dirty="0" err="1" smtClean="0">
                <a:solidFill>
                  <a:srgbClr val="0000FF"/>
                </a:solidFill>
              </a:rPr>
              <a:t>rule</a:t>
            </a:r>
            <a:r>
              <a:rPr lang="nb-NO" sz="1800" dirty="0" smtClean="0">
                <a:solidFill>
                  <a:srgbClr val="0000FF"/>
                </a:solidFill>
              </a:rPr>
              <a:t>     Brink </a:t>
            </a:r>
            <a:r>
              <a:rPr lang="nb-NO" sz="1800" dirty="0" err="1">
                <a:solidFill>
                  <a:srgbClr val="0000FF"/>
                </a:solidFill>
              </a:rPr>
              <a:t>hypothesis</a:t>
            </a:r>
            <a:endParaRPr lang="nb-NO" sz="1800" dirty="0" smtClean="0">
              <a:solidFill>
                <a:srgbClr val="0000FF"/>
              </a:solidFill>
            </a:endParaRPr>
          </a:p>
          <a:p>
            <a:pPr algn="ctr"/>
            <a:r>
              <a:rPr lang="nb-NO" dirty="0" smtClean="0"/>
              <a:t>              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6111380" y="2701420"/>
            <a:ext cx="523479" cy="822578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7273425" y="2717800"/>
            <a:ext cx="533400" cy="837043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268315" y="2617860"/>
            <a:ext cx="384522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1270325" y="3576367"/>
            <a:ext cx="3843213" cy="12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863268" y="2425700"/>
            <a:ext cx="0" cy="2895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416073" y="2715736"/>
            <a:ext cx="1009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i="1" dirty="0">
                <a:solidFill>
                  <a:srgbClr val="000000"/>
                </a:solidFill>
              </a:rPr>
              <a:t>P(</a:t>
            </a:r>
            <a:r>
              <a:rPr lang="nb-NO" i="1" dirty="0" err="1">
                <a:solidFill>
                  <a:srgbClr val="000000"/>
                </a:solidFill>
              </a:rPr>
              <a:t>E</a:t>
            </a:r>
            <a:r>
              <a:rPr lang="nb-NO" i="1" baseline="-25000" dirty="0" err="1">
                <a:solidFill>
                  <a:srgbClr val="000000"/>
                </a:solidFill>
              </a:rPr>
              <a:t>x</a:t>
            </a:r>
            <a:r>
              <a:rPr lang="nb-NO" i="1" dirty="0" err="1">
                <a:solidFill>
                  <a:srgbClr val="000000"/>
                </a:solidFill>
              </a:rPr>
              <a:t>,E</a:t>
            </a:r>
            <a:r>
              <a:rPr lang="nb-NO" i="1" baseline="-250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g</a:t>
            </a:r>
            <a:r>
              <a:rPr lang="nb-NO" i="1" dirty="0">
                <a:solidFill>
                  <a:srgbClr val="000000"/>
                </a:solidFill>
              </a:rPr>
              <a:t>)</a:t>
            </a:r>
            <a:r>
              <a:rPr lang="nb-NO" i="1" dirty="0">
                <a:solidFill>
                  <a:schemeClr val="accent1"/>
                </a:solidFill>
              </a:rPr>
              <a:t> 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8F9E4-AA94-FE45-80C8-25853AD7E2F2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6515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46268" y="325120"/>
            <a:ext cx="6778774" cy="969945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sz="3600" i="1" dirty="0" smtClean="0">
                <a:solidFill>
                  <a:srgbClr val="FF0000"/>
                </a:solidFill>
              </a:rPr>
              <a:t> </a:t>
            </a:r>
            <a:r>
              <a:rPr lang="en-US" sz="3600" i="1" dirty="0" smtClean="0">
                <a:solidFill>
                  <a:srgbClr val="008000"/>
                </a:solidFill>
                <a:effectLst/>
                <a:latin typeface="Symbol" charset="2"/>
                <a:cs typeface="Symbol" charset="2"/>
              </a:rPr>
              <a:t>r</a:t>
            </a:r>
            <a:r>
              <a:rPr lang="en-US" sz="3600" i="1" dirty="0" smtClean="0">
                <a:solidFill>
                  <a:srgbClr val="008000"/>
                </a:solidFill>
                <a:effectLst/>
              </a:rPr>
              <a:t>(</a:t>
            </a:r>
            <a:r>
              <a:rPr lang="en-US" sz="3600" i="1" dirty="0" err="1" smtClean="0">
                <a:solidFill>
                  <a:srgbClr val="008000"/>
                </a:solidFill>
                <a:effectLst/>
              </a:rPr>
              <a:t>E</a:t>
            </a:r>
            <a:r>
              <a:rPr lang="en-US" sz="3600" i="1" baseline="-25000" dirty="0" err="1" smtClean="0">
                <a:solidFill>
                  <a:srgbClr val="008000"/>
                </a:solidFill>
                <a:effectLst/>
              </a:rPr>
              <a:t>f</a:t>
            </a:r>
            <a:r>
              <a:rPr lang="en-US" sz="3600" i="1" dirty="0" smtClean="0">
                <a:solidFill>
                  <a:srgbClr val="008000"/>
                </a:solidFill>
                <a:effectLst/>
              </a:rPr>
              <a:t>)</a:t>
            </a:r>
            <a:r>
              <a:rPr lang="en-US" sz="3600" i="1" baseline="30000" dirty="0">
                <a:solidFill>
                  <a:srgbClr val="008000"/>
                </a:solidFill>
                <a:effectLst/>
              </a:rPr>
              <a:t> </a:t>
            </a:r>
            <a:r>
              <a:rPr lang="en-US" sz="3600" dirty="0">
                <a:solidFill>
                  <a:srgbClr val="008000"/>
                </a:solidFill>
                <a:effectLst/>
              </a:rPr>
              <a:t> </a:t>
            </a:r>
            <a:r>
              <a:rPr lang="en-US" sz="3600" dirty="0" smtClean="0">
                <a:solidFill>
                  <a:srgbClr val="008000"/>
                </a:solidFill>
                <a:effectLst/>
              </a:rPr>
              <a:t>and </a:t>
            </a:r>
            <a:r>
              <a:rPr lang="en-US" sz="3600" i="1" dirty="0">
                <a:solidFill>
                  <a:srgbClr val="008000"/>
                </a:solidFill>
                <a:effectLst/>
              </a:rPr>
              <a:t>T</a:t>
            </a:r>
            <a:r>
              <a:rPr lang="en-US" sz="3600" i="1" dirty="0" smtClean="0">
                <a:solidFill>
                  <a:srgbClr val="008000"/>
                </a:solidFill>
                <a:effectLst/>
              </a:rPr>
              <a:t>(</a:t>
            </a:r>
            <a:r>
              <a:rPr lang="en-US" sz="3600" i="1" dirty="0" err="1" smtClean="0">
                <a:solidFill>
                  <a:srgbClr val="008000"/>
                </a:solidFill>
                <a:effectLst/>
              </a:rPr>
              <a:t>E</a:t>
            </a:r>
            <a:r>
              <a:rPr lang="en-US" sz="3600" i="1" baseline="-25000" dirty="0" err="1" smtClean="0">
                <a:solidFill>
                  <a:srgbClr val="008000"/>
                </a:solidFill>
                <a:effectLst/>
                <a:latin typeface="Symbol" charset="2"/>
                <a:cs typeface="Symbol" charset="2"/>
              </a:rPr>
              <a:t>g</a:t>
            </a:r>
            <a:r>
              <a:rPr lang="en-US" sz="3600" i="1" dirty="0" smtClean="0">
                <a:solidFill>
                  <a:srgbClr val="008000"/>
                </a:solidFill>
                <a:effectLst/>
              </a:rPr>
              <a:t>)</a:t>
            </a:r>
            <a:endParaRPr lang="en-US" sz="3600" dirty="0">
              <a:solidFill>
                <a:srgbClr val="008000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87700" y="2247900"/>
            <a:ext cx="622300" cy="2667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ig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9" y="1724856"/>
            <a:ext cx="4190733" cy="4021979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pic>
        <p:nvPicPr>
          <p:cNvPr id="7" name="Picture 6" descr="count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93" y="1724856"/>
            <a:ext cx="4184028" cy="4015544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186809" cy="431800"/>
          </a:xfrm>
        </p:spPr>
        <p:txBody>
          <a:bodyPr/>
          <a:lstStyle/>
          <a:p>
            <a:r>
              <a:rPr lang="en-US" dirty="0" smtClean="0"/>
              <a:t>Workshop, Oslo Method, MSU, 1-4 Dec 2015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1790-CE99-AF48-AD7C-679F35E041BB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57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64704"/>
            <a:ext cx="7772400" cy="1143000"/>
          </a:xfrm>
        </p:spPr>
        <p:txBody>
          <a:bodyPr/>
          <a:lstStyle/>
          <a:p>
            <a:pPr eaLnBrk="1" hangingPunct="1"/>
            <a:r>
              <a:rPr lang="en-GB" dirty="0" smtClean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Outline</a:t>
            </a:r>
            <a:endParaRPr lang="en-GB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8F9E4-AA94-FE45-80C8-25853AD7E2F2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195536" y="2564904"/>
            <a:ext cx="7048872" cy="1800200"/>
          </a:xfrm>
        </p:spPr>
        <p:txBody>
          <a:bodyPr/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Motivation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/>
              <a:t>What is nuclear </a:t>
            </a:r>
            <a:r>
              <a:rPr lang="en-US" sz="2000" dirty="0" smtClean="0"/>
              <a:t>level density </a:t>
            </a:r>
            <a:r>
              <a:rPr lang="en-US" sz="2000" dirty="0"/>
              <a:t>and </a:t>
            </a:r>
            <a:r>
              <a:rPr lang="en-US" sz="2000" dirty="0">
                <a:latin typeface="Symbol" charset="2"/>
                <a:cs typeface="Symbol" charset="2"/>
              </a:rPr>
              <a:t>g</a:t>
            </a:r>
            <a:r>
              <a:rPr lang="en-US" sz="2000" dirty="0"/>
              <a:t>-ray strength functions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Typical experimental set-up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Components of the Oslo method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0180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188640"/>
            <a:ext cx="7772400" cy="1143000"/>
          </a:xfrm>
        </p:spPr>
        <p:txBody>
          <a:bodyPr/>
          <a:lstStyle/>
          <a:p>
            <a:pPr eaLnBrk="1" hangingPunct="1"/>
            <a:r>
              <a:rPr lang="en-GB" sz="3600" i="1" dirty="0" smtClean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P(</a:t>
            </a:r>
            <a:r>
              <a:rPr lang="en-GB" sz="3600" i="1" dirty="0" err="1" smtClean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E,E</a:t>
            </a:r>
            <a:r>
              <a:rPr lang="en-GB" sz="3600" i="1" baseline="-25000" dirty="0" err="1" smtClean="0">
                <a:solidFill>
                  <a:srgbClr val="008000"/>
                </a:solidFill>
                <a:latin typeface="Symbol" charset="2"/>
                <a:ea typeface="ＭＳ Ｐゴシック" charset="0"/>
                <a:cs typeface="Symbol" charset="2"/>
              </a:rPr>
              <a:t>g</a:t>
            </a:r>
            <a:r>
              <a:rPr lang="en-GB" sz="3600" i="1" dirty="0" smtClean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) = </a:t>
            </a:r>
            <a:r>
              <a:rPr lang="en-GB" sz="3600" i="1" dirty="0" smtClean="0">
                <a:solidFill>
                  <a:srgbClr val="008000"/>
                </a:solidFill>
                <a:latin typeface="Symbol" charset="2"/>
                <a:ea typeface="ＭＳ Ｐゴシック" charset="0"/>
                <a:cs typeface="Symbol" charset="2"/>
              </a:rPr>
              <a:t>r</a:t>
            </a:r>
            <a:r>
              <a:rPr lang="en-GB" sz="3600" i="1" dirty="0" smtClean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(</a:t>
            </a:r>
            <a:r>
              <a:rPr lang="en-GB" sz="3600" i="1" dirty="0" err="1" smtClean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E</a:t>
            </a:r>
            <a:r>
              <a:rPr lang="en-GB" sz="3600" i="1" baseline="-25000" dirty="0" err="1" smtClean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f</a:t>
            </a:r>
            <a:r>
              <a:rPr lang="en-GB" sz="3600" i="1" dirty="0" smtClean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)T(</a:t>
            </a:r>
            <a:r>
              <a:rPr lang="en-GB" sz="3600" i="1" dirty="0" err="1" smtClean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E</a:t>
            </a:r>
            <a:r>
              <a:rPr lang="en-GB" sz="3600" i="1" baseline="-25000" dirty="0" err="1" smtClean="0">
                <a:solidFill>
                  <a:srgbClr val="008000"/>
                </a:solidFill>
                <a:latin typeface="Symbol" charset="2"/>
                <a:ea typeface="ＭＳ Ｐゴシック" charset="0"/>
                <a:cs typeface="Symbol" charset="2"/>
              </a:rPr>
              <a:t>g</a:t>
            </a:r>
            <a:r>
              <a:rPr lang="en-GB" sz="3600" i="1" dirty="0" smtClean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)</a:t>
            </a:r>
            <a:r>
              <a:rPr lang="en-GB" sz="3600" dirty="0" smtClean="0">
                <a:solidFill>
                  <a:srgbClr val="008000"/>
                </a:solidFill>
                <a:latin typeface="Arial" charset="0"/>
                <a:ea typeface="ＭＳ Ｐゴシック" charset="0"/>
                <a:cs typeface="ＭＳ Ｐゴシック" charset="0"/>
              </a:rPr>
              <a:t>?</a:t>
            </a:r>
            <a:endParaRPr lang="en-GB" sz="3600" dirty="0">
              <a:solidFill>
                <a:srgbClr val="008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" name="Picture 12" descr="Screen Shot 2015-06-30 at 14.35.28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72816"/>
            <a:ext cx="8964488" cy="433713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8F9E4-AA94-FE45-80C8-25853AD7E2F2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9615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46100" y="223520"/>
            <a:ext cx="8178800" cy="969945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dirty="0" smtClean="0">
                <a:solidFill>
                  <a:srgbClr val="008000"/>
                </a:solidFill>
                <a:effectLst/>
              </a:rPr>
              <a:t>Summary (Part I)</a:t>
            </a:r>
            <a:endParaRPr lang="en-US" dirty="0">
              <a:solidFill>
                <a:srgbClr val="008000"/>
              </a:solidFill>
              <a:effectLst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79712" y="6381328"/>
            <a:ext cx="4906889" cy="327868"/>
          </a:xfrm>
        </p:spPr>
        <p:txBody>
          <a:bodyPr/>
          <a:lstStyle/>
          <a:p>
            <a:r>
              <a:rPr lang="en-US" dirty="0" smtClean="0"/>
              <a:t>Workshop, Oslo Method, MSU, 1-4 Dec 2015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06500" y="2424668"/>
            <a:ext cx="74687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Simultaneous extraction of level density </a:t>
            </a:r>
          </a:p>
          <a:p>
            <a:r>
              <a:rPr lang="en-US" dirty="0" smtClean="0"/>
              <a:t>    and </a:t>
            </a:r>
            <a:r>
              <a:rPr lang="en-US" dirty="0" smtClean="0">
                <a:latin typeface="Symbol" charset="2"/>
                <a:cs typeface="Symbol" charset="2"/>
              </a:rPr>
              <a:t>g</a:t>
            </a:r>
            <a:r>
              <a:rPr lang="en-US" dirty="0" smtClean="0"/>
              <a:t>-ray strength </a:t>
            </a:r>
            <a:r>
              <a:rPr lang="en-US" dirty="0" smtClean="0"/>
              <a:t>function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NLD normalized to known levels and </a:t>
            </a:r>
            <a:r>
              <a:rPr lang="en-US" i="1" dirty="0" smtClean="0">
                <a:latin typeface="Symbol" charset="2"/>
                <a:cs typeface="Symbol" charset="2"/>
              </a:rPr>
              <a:t>r</a:t>
            </a:r>
            <a:r>
              <a:rPr lang="en-US" i="1" dirty="0" smtClean="0"/>
              <a:t>(</a:t>
            </a:r>
            <a:r>
              <a:rPr lang="en-US" i="1" dirty="0" err="1" smtClean="0"/>
              <a:t>S</a:t>
            </a:r>
            <a:r>
              <a:rPr lang="en-US" i="1" baseline="-25000" dirty="0" err="1" smtClean="0"/>
              <a:t>n</a:t>
            </a:r>
            <a:r>
              <a:rPr lang="en-US" i="1" dirty="0" smtClean="0"/>
              <a:t>)</a:t>
            </a:r>
            <a:r>
              <a:rPr lang="en-US" dirty="0" smtClean="0"/>
              <a:t> from </a:t>
            </a:r>
            <a:r>
              <a:rPr lang="en-US" i="1" dirty="0" smtClean="0"/>
              <a:t>D</a:t>
            </a:r>
            <a:r>
              <a:rPr lang="en-US" i="1" baseline="-25000" dirty="0" smtClean="0"/>
              <a:t>0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Symbol" charset="2"/>
                <a:cs typeface="Symbol" charset="2"/>
              </a:rPr>
              <a:t>g</a:t>
            </a:r>
            <a:r>
              <a:rPr lang="en-US" dirty="0" err="1" smtClean="0"/>
              <a:t>SF</a:t>
            </a:r>
            <a:r>
              <a:rPr lang="en-US" dirty="0" smtClean="0"/>
              <a:t> normalized to  &lt; </a:t>
            </a:r>
            <a:r>
              <a:rPr lang="en-US" dirty="0" err="1" smtClean="0">
                <a:latin typeface="Symbol" charset="2"/>
                <a:cs typeface="Symbol" charset="2"/>
              </a:rPr>
              <a:t>G</a:t>
            </a:r>
            <a:r>
              <a:rPr lang="en-US" baseline="-25000" dirty="0" err="1" smtClean="0">
                <a:latin typeface="Symbol" charset="2"/>
                <a:cs typeface="Symbol" charset="2"/>
              </a:rPr>
              <a:t>g</a:t>
            </a:r>
            <a:r>
              <a:rPr lang="en-US" dirty="0" smtClean="0">
                <a:latin typeface="Symbol" charset="2"/>
                <a:cs typeface="Symbol" charset="2"/>
              </a:rPr>
              <a:t> (</a:t>
            </a:r>
            <a:r>
              <a:rPr lang="en-US" i="1" dirty="0" err="1" smtClean="0"/>
              <a:t>S</a:t>
            </a:r>
            <a:r>
              <a:rPr lang="en-US" i="1" baseline="-25000" dirty="0" err="1" smtClean="0"/>
              <a:t>n</a:t>
            </a:r>
            <a:r>
              <a:rPr lang="en-US" i="1" dirty="0" smtClean="0"/>
              <a:t>)</a:t>
            </a:r>
            <a:r>
              <a:rPr lang="en-US" dirty="0" smtClean="0">
                <a:latin typeface="Symbol" charset="2"/>
                <a:cs typeface="Symbol" charset="2"/>
              </a:rPr>
              <a:t> </a:t>
            </a:r>
            <a:r>
              <a:rPr lang="en-US" dirty="0" smtClean="0">
                <a:latin typeface="+mn-lt"/>
                <a:cs typeface="Symbol" charset="2"/>
              </a:rPr>
              <a:t>&gt;</a:t>
            </a:r>
            <a:endParaRPr lang="en-US" dirty="0" smtClean="0">
              <a:latin typeface="Symbol" charset="2"/>
              <a:cs typeface="Symbol" charset="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1790-CE99-AF48-AD7C-679F35E041BB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65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79712" y="6381328"/>
            <a:ext cx="4906889" cy="327868"/>
          </a:xfrm>
        </p:spPr>
        <p:txBody>
          <a:bodyPr/>
          <a:lstStyle/>
          <a:p>
            <a:r>
              <a:rPr lang="en-US" dirty="0" smtClean="0"/>
              <a:t>Workshop, Oslo Method, MSU, 1-4 Dec 2015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F1790-CE99-AF48-AD7C-679F35E041BB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 bwMode="auto">
          <a:xfrm>
            <a:off x="5292080" y="4293096"/>
            <a:ext cx="3562350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Thank you !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pic>
        <p:nvPicPr>
          <p:cNvPr id="12" name="Picture 11" descr="Screen Shot 2015-11-13 at 11.23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20" y="52639"/>
            <a:ext cx="4777180" cy="615131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4800" y="5872718"/>
            <a:ext cx="4681840" cy="369332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Mr.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Osbome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may I be excused? My brain is full.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340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576" y="0"/>
            <a:ext cx="7772400" cy="1143000"/>
          </a:xfrm>
        </p:spPr>
        <p:txBody>
          <a:bodyPr/>
          <a:lstStyle/>
          <a:p>
            <a:pPr eaLnBrk="1" hangingPunct="1"/>
            <a:r>
              <a:rPr lang="en-GB" dirty="0" smtClean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Motivation</a:t>
            </a:r>
            <a:endParaRPr lang="en-GB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8F9E4-AA94-FE45-80C8-25853AD7E2F2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052736"/>
            <a:ext cx="636693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Fundamental nuclear </a:t>
            </a:r>
            <a:r>
              <a:rPr lang="en-US" sz="2000" dirty="0" smtClean="0"/>
              <a:t>structures </a:t>
            </a:r>
            <a:r>
              <a:rPr lang="en-US" sz="2000" dirty="0" smtClean="0"/>
              <a:t>and dynamics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Enables cross-section calculations via the Hauser-</a:t>
            </a:r>
            <a:r>
              <a:rPr lang="en-US" sz="2000" dirty="0" err="1" smtClean="0"/>
              <a:t>Feshbach</a:t>
            </a:r>
            <a:r>
              <a:rPr lang="en-US" sz="2000" dirty="0" smtClean="0"/>
              <a:t> formalism (“compound nucleus” picture)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solidFill>
                  <a:srgbClr val="3366FF"/>
                </a:solidFill>
              </a:rPr>
              <a:t>Astrophysics</a:t>
            </a:r>
            <a:r>
              <a:rPr lang="en-US" sz="2000" dirty="0" smtClean="0"/>
              <a:t>: </a:t>
            </a:r>
            <a:r>
              <a:rPr lang="en-US" sz="2000" dirty="0" err="1" smtClean="0"/>
              <a:t>nucleosynthesis</a:t>
            </a:r>
            <a:r>
              <a:rPr lang="en-US" sz="2000" dirty="0" smtClean="0"/>
              <a:t> of heavy elements</a:t>
            </a:r>
            <a:endParaRPr lang="en-US" sz="2000" dirty="0"/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solidFill>
                  <a:srgbClr val="3366FF"/>
                </a:solidFill>
              </a:rPr>
              <a:t>Reactor physics</a:t>
            </a:r>
            <a:r>
              <a:rPr lang="en-US" sz="2000" dirty="0" smtClean="0"/>
              <a:t>: prediction of unknown cross sections for next-generation reactors… ++</a:t>
            </a:r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6" y="3387575"/>
            <a:ext cx="2930494" cy="1963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reactor cor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4132" y="1453683"/>
            <a:ext cx="2167467" cy="23842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2425" y="64361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 descr="Cassiopeia-A-Supernova-1-1024x768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5189583"/>
            <a:ext cx="2093622" cy="1570217"/>
          </a:xfrm>
          <a:prstGeom prst="rect">
            <a:avLst/>
          </a:prstGeom>
        </p:spPr>
      </p:pic>
      <p:pic>
        <p:nvPicPr>
          <p:cNvPr id="13" name="Picture 23" descr="abundance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7107" y="4141619"/>
            <a:ext cx="4336242" cy="271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420" y="3415473"/>
            <a:ext cx="2201560" cy="164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17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188640"/>
            <a:ext cx="7772400" cy="1143000"/>
          </a:xfrm>
        </p:spPr>
        <p:txBody>
          <a:bodyPr/>
          <a:lstStyle/>
          <a:p>
            <a:pPr eaLnBrk="1" hangingPunct="1"/>
            <a:r>
              <a:rPr lang="en-GB" dirty="0" smtClean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Nuclear regimes</a:t>
            </a:r>
            <a:endParaRPr lang="en-GB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 descr="regim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412776"/>
            <a:ext cx="5084232" cy="45479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8F9E4-AA94-FE45-80C8-25853AD7E2F2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4242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188640"/>
            <a:ext cx="7772400" cy="1143000"/>
          </a:xfrm>
        </p:spPr>
        <p:txBody>
          <a:bodyPr/>
          <a:lstStyle/>
          <a:p>
            <a:pPr eaLnBrk="1" hangingPunct="1"/>
            <a:r>
              <a:rPr lang="en-GB" dirty="0" smtClean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The probe: </a:t>
            </a:r>
            <a:r>
              <a:rPr lang="en-GB" dirty="0" smtClean="0">
                <a:solidFill>
                  <a:schemeClr val="hlink"/>
                </a:solidFill>
                <a:latin typeface="Symbol" charset="2"/>
                <a:ea typeface="ＭＳ Ｐゴシック" charset="0"/>
                <a:cs typeface="Symbol" charset="2"/>
              </a:rPr>
              <a:t>g</a:t>
            </a:r>
            <a:r>
              <a:rPr lang="en-GB" dirty="0" smtClean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-rays</a:t>
            </a:r>
            <a:endParaRPr lang="en-GB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6" descr="Screen Shot 2015-06-30 at 14.34.40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39" y="1268760"/>
            <a:ext cx="5380657" cy="50558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843808" y="1916832"/>
            <a:ext cx="4176464" cy="3594244"/>
            <a:chOff x="2274293" y="1083733"/>
            <a:chExt cx="5962205" cy="4623227"/>
          </a:xfrm>
        </p:grpSpPr>
        <p:sp>
          <p:nvSpPr>
            <p:cNvPr id="9" name="Arc 8"/>
            <p:cNvSpPr/>
            <p:nvPr/>
          </p:nvSpPr>
          <p:spPr>
            <a:xfrm rot="16834522">
              <a:off x="4682065" y="1075267"/>
              <a:ext cx="3352801" cy="3369734"/>
            </a:xfrm>
            <a:prstGeom prst="arc">
              <a:avLst>
                <a:gd name="adj1" fmla="val 16200000"/>
                <a:gd name="adj2" fmla="val 20751"/>
              </a:avLst>
            </a:prstGeom>
            <a:ln w="38100" cmpd="sng">
              <a:solidFill>
                <a:srgbClr val="F14124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 rot="16380992">
              <a:off x="4875230" y="1109133"/>
              <a:ext cx="3352801" cy="3369734"/>
            </a:xfrm>
            <a:prstGeom prst="arc">
              <a:avLst>
                <a:gd name="adj1" fmla="val 16200000"/>
                <a:gd name="adj2" fmla="val 20751"/>
              </a:avLst>
            </a:prstGeom>
            <a:ln w="38100" cmpd="sng">
              <a:solidFill>
                <a:srgbClr val="F14124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/>
            <p:cNvSpPr/>
            <p:nvPr/>
          </p:nvSpPr>
          <p:spPr>
            <a:xfrm rot="16834522">
              <a:off x="3279804" y="2463347"/>
              <a:ext cx="2962836" cy="3089525"/>
            </a:xfrm>
            <a:prstGeom prst="arc">
              <a:avLst>
                <a:gd name="adj1" fmla="val 16200000"/>
                <a:gd name="adj2" fmla="val 20751"/>
              </a:avLst>
            </a:prstGeom>
            <a:ln w="38100" cmpd="sng">
              <a:solidFill>
                <a:srgbClr val="F14124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/>
            <p:cNvSpPr/>
            <p:nvPr/>
          </p:nvSpPr>
          <p:spPr>
            <a:xfrm rot="16380992">
              <a:off x="3449630" y="2475831"/>
              <a:ext cx="2962836" cy="3089525"/>
            </a:xfrm>
            <a:prstGeom prst="arc">
              <a:avLst>
                <a:gd name="adj1" fmla="val 16200000"/>
                <a:gd name="adj2" fmla="val 20751"/>
              </a:avLst>
            </a:prstGeom>
            <a:ln w="38100" cmpd="sng">
              <a:solidFill>
                <a:srgbClr val="F14124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/>
            <p:cNvSpPr/>
            <p:nvPr/>
          </p:nvSpPr>
          <p:spPr>
            <a:xfrm rot="16200000">
              <a:off x="2623400" y="3482553"/>
              <a:ext cx="1875300" cy="2573514"/>
            </a:xfrm>
            <a:prstGeom prst="arc">
              <a:avLst>
                <a:gd name="adj1" fmla="val 16200000"/>
                <a:gd name="adj2" fmla="val 20751"/>
              </a:avLst>
            </a:prstGeom>
            <a:ln w="38100" cmpd="sng">
              <a:solidFill>
                <a:srgbClr val="F14124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 rot="15746470">
              <a:off x="2726069" y="3452780"/>
              <a:ext cx="1875300" cy="2573514"/>
            </a:xfrm>
            <a:prstGeom prst="arc">
              <a:avLst>
                <a:gd name="adj1" fmla="val 16200000"/>
                <a:gd name="adj2" fmla="val 20751"/>
              </a:avLst>
            </a:prstGeom>
            <a:ln w="38100" cmpd="sng">
              <a:solidFill>
                <a:srgbClr val="F14124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8F9E4-AA94-FE45-80C8-25853AD7E2F2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407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-27384"/>
            <a:ext cx="7772400" cy="1143000"/>
          </a:xfrm>
        </p:spPr>
        <p:txBody>
          <a:bodyPr/>
          <a:lstStyle/>
          <a:p>
            <a:pPr eaLnBrk="1" hangingPunct="1"/>
            <a:r>
              <a:rPr lang="en-GB" dirty="0" smtClean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Level density</a:t>
            </a:r>
            <a:endParaRPr lang="en-GB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8F9E4-AA94-FE45-80C8-25853AD7E2F2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07504" y="1052736"/>
            <a:ext cx="878497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Number of </a:t>
            </a:r>
            <a:r>
              <a:rPr lang="en-US" sz="2000" b="1" dirty="0" smtClean="0"/>
              <a:t>nuclear energy levels per energy unit </a:t>
            </a:r>
            <a:r>
              <a:rPr lang="en-US" sz="2000" dirty="0" smtClean="0"/>
              <a:t>(MeV</a:t>
            </a:r>
            <a:r>
              <a:rPr lang="en-US" sz="2000" baseline="30000" dirty="0" smtClean="0"/>
              <a:t>-1</a:t>
            </a:r>
            <a:r>
              <a:rPr lang="en-US" sz="2000" dirty="0" smtClean="0"/>
              <a:t>) as a function of excitation energy</a:t>
            </a: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/>
              <a:t>Information about structural changes in the nucleus (breaking of nucleon Cooper pairs, shell structure, temperature, … )</a:t>
            </a:r>
          </a:p>
        </p:txBody>
      </p:sp>
      <p:pic>
        <p:nvPicPr>
          <p:cNvPr id="8" name="Picture 7" descr="shel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606" y="2765546"/>
            <a:ext cx="3331188" cy="3416404"/>
          </a:xfrm>
          <a:prstGeom prst="rect">
            <a:avLst/>
          </a:prstGeom>
        </p:spPr>
      </p:pic>
      <p:sp>
        <p:nvSpPr>
          <p:cNvPr id="9" name="Text Box 36"/>
          <p:cNvSpPr txBox="1">
            <a:spLocks noChangeArrowheads="1"/>
          </p:cNvSpPr>
          <p:nvPr/>
        </p:nvSpPr>
        <p:spPr bwMode="auto">
          <a:xfrm>
            <a:off x="386381" y="3581573"/>
            <a:ext cx="3670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latin typeface="Times" charset="0"/>
              </a:rPr>
              <a:t>Cooper pair        	          Broken pair</a:t>
            </a:r>
          </a:p>
        </p:txBody>
      </p:sp>
      <p:sp>
        <p:nvSpPr>
          <p:cNvPr id="10" name="Oval 40"/>
          <p:cNvSpPr>
            <a:spLocks noChangeArrowheads="1"/>
          </p:cNvSpPr>
          <p:nvPr/>
        </p:nvSpPr>
        <p:spPr bwMode="auto">
          <a:xfrm>
            <a:off x="230806" y="4129261"/>
            <a:ext cx="1644650" cy="946150"/>
          </a:xfrm>
          <a:prstGeom prst="ellips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37255"/>
                  <a:invGamma/>
                </a:scheme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41"/>
          <p:cNvSpPr>
            <a:spLocks/>
          </p:cNvSpPr>
          <p:nvPr/>
        </p:nvSpPr>
        <p:spPr bwMode="auto">
          <a:xfrm>
            <a:off x="664193" y="4043536"/>
            <a:ext cx="633413" cy="1089025"/>
          </a:xfrm>
          <a:custGeom>
            <a:avLst/>
            <a:gdLst>
              <a:gd name="T0" fmla="*/ 16 w 352"/>
              <a:gd name="T1" fmla="*/ 0 h 608"/>
              <a:gd name="T2" fmla="*/ 16 w 352"/>
              <a:gd name="T3" fmla="*/ 144 h 608"/>
              <a:gd name="T4" fmla="*/ 112 w 352"/>
              <a:gd name="T5" fmla="*/ 384 h 608"/>
              <a:gd name="T6" fmla="*/ 304 w 352"/>
              <a:gd name="T7" fmla="*/ 576 h 608"/>
              <a:gd name="T8" fmla="*/ 352 w 352"/>
              <a:gd name="T9" fmla="*/ 576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608">
                <a:moveTo>
                  <a:pt x="16" y="0"/>
                </a:moveTo>
                <a:cubicBezTo>
                  <a:pt x="8" y="40"/>
                  <a:pt x="0" y="80"/>
                  <a:pt x="16" y="144"/>
                </a:cubicBezTo>
                <a:cubicBezTo>
                  <a:pt x="32" y="208"/>
                  <a:pt x="64" y="312"/>
                  <a:pt x="112" y="384"/>
                </a:cubicBezTo>
                <a:cubicBezTo>
                  <a:pt x="160" y="456"/>
                  <a:pt x="264" y="544"/>
                  <a:pt x="304" y="576"/>
                </a:cubicBezTo>
                <a:cubicBezTo>
                  <a:pt x="344" y="608"/>
                  <a:pt x="348" y="592"/>
                  <a:pt x="352" y="57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42"/>
          <p:cNvSpPr>
            <a:spLocks/>
          </p:cNvSpPr>
          <p:nvPr/>
        </p:nvSpPr>
        <p:spPr bwMode="auto">
          <a:xfrm>
            <a:off x="837231" y="4043536"/>
            <a:ext cx="635000" cy="1089025"/>
          </a:xfrm>
          <a:custGeom>
            <a:avLst/>
            <a:gdLst>
              <a:gd name="T0" fmla="*/ 16 w 352"/>
              <a:gd name="T1" fmla="*/ 0 h 608"/>
              <a:gd name="T2" fmla="*/ 16 w 352"/>
              <a:gd name="T3" fmla="*/ 144 h 608"/>
              <a:gd name="T4" fmla="*/ 112 w 352"/>
              <a:gd name="T5" fmla="*/ 384 h 608"/>
              <a:gd name="T6" fmla="*/ 304 w 352"/>
              <a:gd name="T7" fmla="*/ 576 h 608"/>
              <a:gd name="T8" fmla="*/ 352 w 352"/>
              <a:gd name="T9" fmla="*/ 576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2" h="608">
                <a:moveTo>
                  <a:pt x="16" y="0"/>
                </a:moveTo>
                <a:cubicBezTo>
                  <a:pt x="8" y="40"/>
                  <a:pt x="0" y="80"/>
                  <a:pt x="16" y="144"/>
                </a:cubicBezTo>
                <a:cubicBezTo>
                  <a:pt x="32" y="208"/>
                  <a:pt x="64" y="312"/>
                  <a:pt x="112" y="384"/>
                </a:cubicBezTo>
                <a:cubicBezTo>
                  <a:pt x="160" y="456"/>
                  <a:pt x="264" y="544"/>
                  <a:pt x="304" y="576"/>
                </a:cubicBezTo>
                <a:cubicBezTo>
                  <a:pt x="344" y="608"/>
                  <a:pt x="348" y="592"/>
                  <a:pt x="352" y="57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43"/>
          <p:cNvSpPr>
            <a:spLocks noChangeArrowheads="1"/>
          </p:cNvSpPr>
          <p:nvPr/>
        </p:nvSpPr>
        <p:spPr bwMode="auto">
          <a:xfrm>
            <a:off x="749918" y="4043536"/>
            <a:ext cx="173038" cy="171450"/>
          </a:xfrm>
          <a:prstGeom prst="ellipse">
            <a:avLst/>
          </a:prstGeom>
          <a:gradFill rotWithShape="0">
            <a:gsLst>
              <a:gs pos="0">
                <a:srgbClr val="CC0F11"/>
              </a:gs>
              <a:gs pos="100000">
                <a:srgbClr val="CC0F11">
                  <a:gamma/>
                  <a:shade val="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44"/>
          <p:cNvSpPr>
            <a:spLocks noChangeArrowheads="1"/>
          </p:cNvSpPr>
          <p:nvPr/>
        </p:nvSpPr>
        <p:spPr bwMode="auto">
          <a:xfrm>
            <a:off x="837231" y="4730923"/>
            <a:ext cx="173037" cy="173038"/>
          </a:xfrm>
          <a:prstGeom prst="ellipse">
            <a:avLst/>
          </a:prstGeom>
          <a:gradFill rotWithShape="0">
            <a:gsLst>
              <a:gs pos="0">
                <a:srgbClr val="CC0F11"/>
              </a:gs>
              <a:gs pos="100000">
                <a:srgbClr val="CC0F11">
                  <a:gamma/>
                  <a:shade val="0"/>
                  <a:invGamma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45"/>
          <p:cNvSpPr>
            <a:spLocks noChangeShapeType="1"/>
          </p:cNvSpPr>
          <p:nvPr/>
        </p:nvSpPr>
        <p:spPr bwMode="auto">
          <a:xfrm>
            <a:off x="837231" y="4214986"/>
            <a:ext cx="85725" cy="258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46"/>
          <p:cNvSpPr>
            <a:spLocks noChangeShapeType="1"/>
          </p:cNvSpPr>
          <p:nvPr/>
        </p:nvSpPr>
        <p:spPr bwMode="auto">
          <a:xfrm flipH="1" flipV="1">
            <a:off x="749918" y="4559473"/>
            <a:ext cx="130175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7" name="Group 47"/>
          <p:cNvGrpSpPr>
            <a:grpSpLocks/>
          </p:cNvGrpSpPr>
          <p:nvPr/>
        </p:nvGrpSpPr>
        <p:grpSpPr bwMode="auto">
          <a:xfrm>
            <a:off x="2683493" y="4043536"/>
            <a:ext cx="1701800" cy="1089025"/>
            <a:chOff x="3328" y="1359"/>
            <a:chExt cx="944" cy="608"/>
          </a:xfrm>
        </p:grpSpPr>
        <p:sp>
          <p:nvSpPr>
            <p:cNvPr id="18" name="Oval 48"/>
            <p:cNvSpPr>
              <a:spLocks noChangeArrowheads="1"/>
            </p:cNvSpPr>
            <p:nvPr/>
          </p:nvSpPr>
          <p:spPr bwMode="auto">
            <a:xfrm>
              <a:off x="3360" y="1407"/>
              <a:ext cx="912" cy="528"/>
            </a:xfrm>
            <a:prstGeom prst="ellipse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accent1">
                    <a:gamma/>
                    <a:shade val="3725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49"/>
            <p:cNvSpPr>
              <a:spLocks/>
            </p:cNvSpPr>
            <p:nvPr/>
          </p:nvSpPr>
          <p:spPr bwMode="auto">
            <a:xfrm>
              <a:off x="3696" y="1359"/>
              <a:ext cx="352" cy="608"/>
            </a:xfrm>
            <a:custGeom>
              <a:avLst/>
              <a:gdLst>
                <a:gd name="T0" fmla="*/ 16 w 352"/>
                <a:gd name="T1" fmla="*/ 0 h 608"/>
                <a:gd name="T2" fmla="*/ 16 w 352"/>
                <a:gd name="T3" fmla="*/ 144 h 608"/>
                <a:gd name="T4" fmla="*/ 112 w 352"/>
                <a:gd name="T5" fmla="*/ 384 h 608"/>
                <a:gd name="T6" fmla="*/ 304 w 352"/>
                <a:gd name="T7" fmla="*/ 576 h 608"/>
                <a:gd name="T8" fmla="*/ 352 w 352"/>
                <a:gd name="T9" fmla="*/ 576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2" h="608">
                  <a:moveTo>
                    <a:pt x="16" y="0"/>
                  </a:moveTo>
                  <a:cubicBezTo>
                    <a:pt x="8" y="40"/>
                    <a:pt x="0" y="80"/>
                    <a:pt x="16" y="144"/>
                  </a:cubicBezTo>
                  <a:cubicBezTo>
                    <a:pt x="32" y="208"/>
                    <a:pt x="64" y="312"/>
                    <a:pt x="112" y="384"/>
                  </a:cubicBezTo>
                  <a:cubicBezTo>
                    <a:pt x="160" y="456"/>
                    <a:pt x="264" y="544"/>
                    <a:pt x="304" y="576"/>
                  </a:cubicBezTo>
                  <a:cubicBezTo>
                    <a:pt x="344" y="608"/>
                    <a:pt x="348" y="592"/>
                    <a:pt x="352" y="57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50"/>
            <p:cNvSpPr>
              <a:spLocks noChangeArrowheads="1"/>
            </p:cNvSpPr>
            <p:nvPr/>
          </p:nvSpPr>
          <p:spPr bwMode="auto">
            <a:xfrm>
              <a:off x="3648" y="1359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CC0F11"/>
                </a:gs>
                <a:gs pos="100000">
                  <a:srgbClr val="CC0F11">
                    <a:gamma/>
                    <a:shade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51"/>
            <p:cNvSpPr>
              <a:spLocks noChangeShapeType="1"/>
            </p:cNvSpPr>
            <p:nvPr/>
          </p:nvSpPr>
          <p:spPr bwMode="auto">
            <a:xfrm>
              <a:off x="3696" y="1455"/>
              <a:ext cx="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52"/>
            <p:cNvSpPr>
              <a:spLocks noChangeShapeType="1"/>
            </p:cNvSpPr>
            <p:nvPr/>
          </p:nvSpPr>
          <p:spPr bwMode="auto">
            <a:xfrm flipH="1" flipV="1">
              <a:off x="3552" y="1839"/>
              <a:ext cx="1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53"/>
            <p:cNvSpPr>
              <a:spLocks/>
            </p:cNvSpPr>
            <p:nvPr/>
          </p:nvSpPr>
          <p:spPr bwMode="auto">
            <a:xfrm>
              <a:off x="3328" y="1647"/>
              <a:ext cx="944" cy="208"/>
            </a:xfrm>
            <a:custGeom>
              <a:avLst/>
              <a:gdLst>
                <a:gd name="T0" fmla="*/ 32 w 944"/>
                <a:gd name="T1" fmla="*/ 0 h 208"/>
                <a:gd name="T2" fmla="*/ 32 w 944"/>
                <a:gd name="T3" fmla="*/ 96 h 208"/>
                <a:gd name="T4" fmla="*/ 224 w 944"/>
                <a:gd name="T5" fmla="*/ 192 h 208"/>
                <a:gd name="T6" fmla="*/ 512 w 944"/>
                <a:gd name="T7" fmla="*/ 192 h 208"/>
                <a:gd name="T8" fmla="*/ 848 w 944"/>
                <a:gd name="T9" fmla="*/ 144 h 208"/>
                <a:gd name="T10" fmla="*/ 944 w 944"/>
                <a:gd name="T11" fmla="*/ 96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4" h="208">
                  <a:moveTo>
                    <a:pt x="32" y="0"/>
                  </a:moveTo>
                  <a:cubicBezTo>
                    <a:pt x="16" y="32"/>
                    <a:pt x="0" y="64"/>
                    <a:pt x="32" y="96"/>
                  </a:cubicBezTo>
                  <a:cubicBezTo>
                    <a:pt x="64" y="128"/>
                    <a:pt x="144" y="176"/>
                    <a:pt x="224" y="192"/>
                  </a:cubicBezTo>
                  <a:cubicBezTo>
                    <a:pt x="304" y="208"/>
                    <a:pt x="408" y="200"/>
                    <a:pt x="512" y="192"/>
                  </a:cubicBezTo>
                  <a:cubicBezTo>
                    <a:pt x="616" y="184"/>
                    <a:pt x="776" y="160"/>
                    <a:pt x="848" y="144"/>
                  </a:cubicBezTo>
                  <a:cubicBezTo>
                    <a:pt x="920" y="128"/>
                    <a:pt x="932" y="112"/>
                    <a:pt x="944" y="9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54"/>
            <p:cNvSpPr>
              <a:spLocks noChangeArrowheads="1"/>
            </p:cNvSpPr>
            <p:nvPr/>
          </p:nvSpPr>
          <p:spPr bwMode="auto">
            <a:xfrm>
              <a:off x="3648" y="1791"/>
              <a:ext cx="96" cy="96"/>
            </a:xfrm>
            <a:prstGeom prst="ellipse">
              <a:avLst/>
            </a:prstGeom>
            <a:gradFill rotWithShape="0">
              <a:gsLst>
                <a:gs pos="0">
                  <a:srgbClr val="CC0F11"/>
                </a:gs>
                <a:gs pos="100000">
                  <a:srgbClr val="CC0F11">
                    <a:gamma/>
                    <a:shade val="0"/>
                    <a:invGamma/>
                  </a:srgb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AutoShape 55"/>
          <p:cNvSpPr>
            <a:spLocks noChangeArrowheads="1"/>
          </p:cNvSpPr>
          <p:nvPr/>
        </p:nvSpPr>
        <p:spPr bwMode="auto">
          <a:xfrm>
            <a:off x="2134218" y="4373736"/>
            <a:ext cx="433388" cy="428625"/>
          </a:xfrm>
          <a:prstGeom prst="rightArrow">
            <a:avLst>
              <a:gd name="adj1" fmla="val 50000"/>
              <a:gd name="adj2" fmla="val 2527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763688" y="5157192"/>
            <a:ext cx="1339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 = 5*5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362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-27384"/>
            <a:ext cx="7772400" cy="1143000"/>
          </a:xfrm>
        </p:spPr>
        <p:txBody>
          <a:bodyPr/>
          <a:lstStyle/>
          <a:p>
            <a:pPr eaLnBrk="1" hangingPunct="1"/>
            <a:r>
              <a:rPr lang="en-GB" sz="3600" dirty="0" smtClean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Techniques to measure level density</a:t>
            </a:r>
            <a:endParaRPr lang="en-GB" sz="3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8F9E4-AA94-FE45-80C8-25853AD7E2F2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3" name="TextBox 52"/>
          <p:cNvSpPr txBox="1"/>
          <p:nvPr/>
        </p:nvSpPr>
        <p:spPr>
          <a:xfrm>
            <a:off x="231014" y="1229243"/>
            <a:ext cx="568617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Discrete levels (Ex &lt; 2 - 3 MeV or &lt; 50 - 100 levels/MeV)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Neutron/proton resonances (Ex =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or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Sp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Particle evaporation spectra (Ex = 4 - 15 MeV)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Spin/parity resolved level densities from 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p,p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´) or 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e,e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´)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Ericson fluctuations (Ex ~ 15 MeV)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Primary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charset="2"/>
                <a:cs typeface="Symbol" charset="2"/>
              </a:rPr>
              <a:t>g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spectra with the Oslo method (Ex &lt;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Sn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4" name="Picture 53" descr="Picture 1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93387" y="867573"/>
            <a:ext cx="3130408" cy="260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Box 8"/>
          <p:cNvSpPr txBox="1">
            <a:spLocks noChangeArrowheads="1"/>
          </p:cNvSpPr>
          <p:nvPr/>
        </p:nvSpPr>
        <p:spPr bwMode="auto">
          <a:xfrm>
            <a:off x="7693899" y="3436236"/>
            <a:ext cx="1335171" cy="738664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Kalmykov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et al., 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sym typeface="Symbo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PRL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99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202502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(2007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sym typeface="Symbol" charset="0"/>
            </a:endParaRPr>
          </a:p>
        </p:txBody>
      </p:sp>
      <p:pic>
        <p:nvPicPr>
          <p:cNvPr id="56" name="Picture 55" descr="Screen Shot 2014-10-06 at 12.44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530" y="3563236"/>
            <a:ext cx="3767800" cy="2707056"/>
          </a:xfrm>
          <a:prstGeom prst="rect">
            <a:avLst/>
          </a:prstGeom>
        </p:spPr>
      </p:pic>
      <p:pic>
        <p:nvPicPr>
          <p:cNvPr id="57" name="Picture 56" descr="Screen Shot 2014-10-06 at 12.46.0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30" y="3307571"/>
            <a:ext cx="2606210" cy="2522247"/>
          </a:xfrm>
          <a:prstGeom prst="rect">
            <a:avLst/>
          </a:prstGeom>
        </p:spPr>
      </p:pic>
      <p:sp>
        <p:nvSpPr>
          <p:cNvPr id="58" name="Text Box 8"/>
          <p:cNvSpPr txBox="1">
            <a:spLocks noChangeArrowheads="1"/>
          </p:cNvSpPr>
          <p:nvPr/>
        </p:nvSpPr>
        <p:spPr bwMode="auto">
          <a:xfrm>
            <a:off x="508528" y="5778498"/>
            <a:ext cx="1748070" cy="523220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M. Guttormsen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et al., 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sym typeface="Symbol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PRC,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(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2014), in press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sym typeface="Symbol" charset="0"/>
            </a:endParaRPr>
          </a:p>
        </p:txBody>
      </p:sp>
      <p:sp>
        <p:nvSpPr>
          <p:cNvPr id="59" name="Text Box 8"/>
          <p:cNvSpPr txBox="1">
            <a:spLocks noChangeArrowheads="1"/>
          </p:cNvSpPr>
          <p:nvPr/>
        </p:nvSpPr>
        <p:spPr bwMode="auto">
          <a:xfrm>
            <a:off x="7122399" y="5443778"/>
            <a:ext cx="1972346" cy="738664"/>
          </a:xfrm>
          <a:prstGeom prst="rect">
            <a:avLst/>
          </a:pr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A.C. Larsen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et al.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PRL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111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242504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(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charset="0"/>
              </a:rPr>
              <a:t>2013)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157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-27384"/>
            <a:ext cx="8208912" cy="1152128"/>
          </a:xfrm>
        </p:spPr>
        <p:txBody>
          <a:bodyPr/>
          <a:lstStyle/>
          <a:p>
            <a:pPr eaLnBrk="1" hangingPunct="1"/>
            <a:r>
              <a:rPr lang="en-GB" sz="3600" dirty="0" smtClean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Level densities using the Oslo method</a:t>
            </a:r>
            <a:endParaRPr lang="en-GB" sz="3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8F9E4-AA94-FE45-80C8-25853AD7E2F2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12" name="Picture 11" descr="Screen Shot 2014-10-06 at 13.27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" y="1196752"/>
            <a:ext cx="9161215" cy="499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19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-27384"/>
            <a:ext cx="7772400" cy="1143000"/>
          </a:xfrm>
        </p:spPr>
        <p:txBody>
          <a:bodyPr/>
          <a:lstStyle/>
          <a:p>
            <a:pPr eaLnBrk="1" hangingPunct="1"/>
            <a:r>
              <a:rPr lang="en-GB" sz="3600" dirty="0" smtClean="0">
                <a:solidFill>
                  <a:schemeClr val="hlink"/>
                </a:solidFill>
                <a:latin typeface="Arial" charset="0"/>
                <a:ea typeface="ＭＳ Ｐゴシック" charset="0"/>
                <a:cs typeface="ＭＳ Ｐゴシック" charset="0"/>
              </a:rPr>
              <a:t>Gamma-ray strength function</a:t>
            </a:r>
            <a:endParaRPr lang="en-GB" sz="3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Workshop, Oslo Method, MSU, 1-4 Dec 2015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8F9E4-AA94-FE45-80C8-25853AD7E2F2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73" name="Content Placeholder 2"/>
          <p:cNvSpPr txBox="1">
            <a:spLocks/>
          </p:cNvSpPr>
          <p:nvPr/>
        </p:nvSpPr>
        <p:spPr>
          <a:xfrm>
            <a:off x="457200" y="1124744"/>
            <a:ext cx="572700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A measure on the </a:t>
            </a: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average, nuclear electromagnetic response</a:t>
            </a:r>
            <a:r>
              <a:rPr kumimoji="0" lang="en-US" sz="2400" b="0" i="1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, 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directly related to reduced transition probabilities </a:t>
            </a:r>
            <a:r>
              <a:rPr kumimoji="0" lang="en-US" sz="2400" b="0" i="1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B(XL) 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and 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ymbol" charset="2"/>
                <a:ea typeface="ＭＳ Ｐゴシック" charset="0"/>
                <a:cs typeface="Symbol" charset="2"/>
              </a:rPr>
              <a:t>g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-transmission coefficients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</a:rPr>
              <a:t>Fruitful concept in the quasi-continuum/continuum region (high level density)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ＭＳ Ｐゴシック" charset="0"/>
                <a:cs typeface="ＭＳ Ｐゴシック" charset="0"/>
                <a:sym typeface="Symbol" charset="0"/>
              </a:rPr>
              <a:t>Normally dominated by the tail of the Giant (Electric) Dipole Resonance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  <a:sym typeface="Symbol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6153903" y="1262424"/>
            <a:ext cx="2980532" cy="4745476"/>
            <a:chOff x="6002101" y="1390878"/>
            <a:chExt cx="2980532" cy="4745476"/>
          </a:xfrm>
        </p:grpSpPr>
        <p:cxnSp>
          <p:nvCxnSpPr>
            <p:cNvPr id="75" name="Straight Connector 74"/>
            <p:cNvCxnSpPr/>
            <p:nvPr/>
          </p:nvCxnSpPr>
          <p:spPr>
            <a:xfrm>
              <a:off x="6282004" y="5466716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76" name="Rectangle 75"/>
            <p:cNvSpPr/>
            <p:nvPr/>
          </p:nvSpPr>
          <p:spPr>
            <a:xfrm>
              <a:off x="6290044" y="5898836"/>
              <a:ext cx="2055840" cy="179103"/>
            </a:xfrm>
            <a:prstGeom prst="rect">
              <a:avLst/>
            </a:prstGeom>
            <a:pattFill prst="wdUpDiag">
              <a:fgClr>
                <a:prstClr val="black"/>
              </a:fgClr>
              <a:bgClr>
                <a:prstClr val="white"/>
              </a:bgClr>
            </a:patt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482489" y="5767022"/>
              <a:ext cx="50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g.s</a:t>
              </a: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.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6282004" y="5226043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9" name="Straight Connector 78"/>
            <p:cNvCxnSpPr/>
            <p:nvPr/>
          </p:nvCxnSpPr>
          <p:spPr>
            <a:xfrm>
              <a:off x="6320104" y="4834187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0" name="Straight Connector 79"/>
            <p:cNvCxnSpPr/>
            <p:nvPr/>
          </p:nvCxnSpPr>
          <p:spPr>
            <a:xfrm>
              <a:off x="6320104" y="4669104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1" name="Straight Connector 80"/>
            <p:cNvCxnSpPr/>
            <p:nvPr/>
          </p:nvCxnSpPr>
          <p:spPr>
            <a:xfrm>
              <a:off x="6320104" y="4428431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2" name="Straight Connector 81"/>
            <p:cNvCxnSpPr/>
            <p:nvPr/>
          </p:nvCxnSpPr>
          <p:spPr>
            <a:xfrm>
              <a:off x="6320104" y="4338938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3" name="Straight Connector 82"/>
            <p:cNvCxnSpPr/>
            <p:nvPr/>
          </p:nvCxnSpPr>
          <p:spPr>
            <a:xfrm>
              <a:off x="6320104" y="4264563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4" name="Straight Connector 83"/>
            <p:cNvCxnSpPr/>
            <p:nvPr/>
          </p:nvCxnSpPr>
          <p:spPr>
            <a:xfrm>
              <a:off x="6320104" y="4190188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5" name="Straight Connector 84"/>
            <p:cNvCxnSpPr/>
            <p:nvPr/>
          </p:nvCxnSpPr>
          <p:spPr>
            <a:xfrm>
              <a:off x="6320104" y="4115813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6" name="Straight Connector 85"/>
            <p:cNvCxnSpPr/>
            <p:nvPr/>
          </p:nvCxnSpPr>
          <p:spPr>
            <a:xfrm>
              <a:off x="6320104" y="4085577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7" name="Straight Connector 86"/>
            <p:cNvCxnSpPr/>
            <p:nvPr/>
          </p:nvCxnSpPr>
          <p:spPr>
            <a:xfrm>
              <a:off x="6320104" y="4026325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8" name="Straight Arrow Connector 87"/>
            <p:cNvCxnSpPr/>
            <p:nvPr/>
          </p:nvCxnSpPr>
          <p:spPr>
            <a:xfrm flipV="1">
              <a:off x="6184202" y="1768234"/>
              <a:ext cx="0" cy="4309705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89" name="TextBox 88"/>
            <p:cNvSpPr txBox="1"/>
            <p:nvPr/>
          </p:nvSpPr>
          <p:spPr>
            <a:xfrm>
              <a:off x="6002101" y="139087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</a:t>
              </a:r>
              <a:r>
                <a:rPr kumimoji="0" lang="en-US" sz="18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x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Down Arrow 89"/>
            <p:cNvSpPr/>
            <p:nvPr/>
          </p:nvSpPr>
          <p:spPr>
            <a:xfrm>
              <a:off x="6394437" y="5496952"/>
              <a:ext cx="317526" cy="360362"/>
            </a:xfrm>
            <a:prstGeom prst="downArrow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Down Arrow 90"/>
            <p:cNvSpPr/>
            <p:nvPr/>
          </p:nvSpPr>
          <p:spPr>
            <a:xfrm>
              <a:off x="7234323" y="5256279"/>
              <a:ext cx="151203" cy="240673"/>
            </a:xfrm>
            <a:prstGeom prst="downArrow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Down Arrow 91"/>
            <p:cNvSpPr/>
            <p:nvPr/>
          </p:nvSpPr>
          <p:spPr>
            <a:xfrm>
              <a:off x="6711963" y="4864423"/>
              <a:ext cx="241925" cy="602293"/>
            </a:xfrm>
            <a:prstGeom prst="downArrow">
              <a:avLst/>
            </a:prstGeom>
            <a:gradFill rotWithShape="1">
              <a:gsLst>
                <a:gs pos="0">
                  <a:srgbClr val="4F81BD">
                    <a:tint val="100000"/>
                    <a:shade val="100000"/>
                    <a:satMod val="130000"/>
                  </a:srgbClr>
                </a:gs>
                <a:gs pos="100000">
                  <a:srgbClr val="4F81B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93" name="Straight Connector 92"/>
            <p:cNvCxnSpPr/>
            <p:nvPr/>
          </p:nvCxnSpPr>
          <p:spPr>
            <a:xfrm>
              <a:off x="6320104" y="3982191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4" name="Straight Connector 93"/>
            <p:cNvCxnSpPr/>
            <p:nvPr/>
          </p:nvCxnSpPr>
          <p:spPr>
            <a:xfrm>
              <a:off x="6320104" y="3938057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5" name="Straight Connector 94"/>
            <p:cNvCxnSpPr/>
            <p:nvPr/>
          </p:nvCxnSpPr>
          <p:spPr>
            <a:xfrm>
              <a:off x="6320104" y="3893923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6" name="Straight Connector 95"/>
            <p:cNvCxnSpPr/>
            <p:nvPr/>
          </p:nvCxnSpPr>
          <p:spPr>
            <a:xfrm>
              <a:off x="6320104" y="3653255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7" name="Straight Connector 96"/>
            <p:cNvCxnSpPr/>
            <p:nvPr/>
          </p:nvCxnSpPr>
          <p:spPr>
            <a:xfrm>
              <a:off x="6320104" y="3609121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8" name="Straight Connector 97"/>
            <p:cNvCxnSpPr/>
            <p:nvPr/>
          </p:nvCxnSpPr>
          <p:spPr>
            <a:xfrm>
              <a:off x="6320104" y="3564987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99" name="Straight Connector 98"/>
            <p:cNvCxnSpPr/>
            <p:nvPr/>
          </p:nvCxnSpPr>
          <p:spPr>
            <a:xfrm>
              <a:off x="6320104" y="3520853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0" name="Straight Connector 99"/>
            <p:cNvCxnSpPr/>
            <p:nvPr/>
          </p:nvCxnSpPr>
          <p:spPr>
            <a:xfrm>
              <a:off x="6320104" y="3476719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1" name="Straight Connector 100"/>
            <p:cNvCxnSpPr/>
            <p:nvPr/>
          </p:nvCxnSpPr>
          <p:spPr>
            <a:xfrm>
              <a:off x="6320104" y="3442348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2" name="Straight Connector 101"/>
            <p:cNvCxnSpPr/>
            <p:nvPr/>
          </p:nvCxnSpPr>
          <p:spPr>
            <a:xfrm>
              <a:off x="6320104" y="3805655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3" name="Straight Connector 102"/>
            <p:cNvCxnSpPr/>
            <p:nvPr/>
          </p:nvCxnSpPr>
          <p:spPr>
            <a:xfrm>
              <a:off x="6320104" y="3761521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4" name="Straight Connector 103"/>
            <p:cNvCxnSpPr/>
            <p:nvPr/>
          </p:nvCxnSpPr>
          <p:spPr>
            <a:xfrm>
              <a:off x="6320104" y="3717387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5" name="Straight Connector 104"/>
            <p:cNvCxnSpPr/>
            <p:nvPr/>
          </p:nvCxnSpPr>
          <p:spPr>
            <a:xfrm>
              <a:off x="6320104" y="3673253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6" name="Straight Connector 105"/>
            <p:cNvCxnSpPr/>
            <p:nvPr/>
          </p:nvCxnSpPr>
          <p:spPr>
            <a:xfrm>
              <a:off x="6320104" y="3629119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7" name="Straight Connector 106"/>
            <p:cNvCxnSpPr/>
            <p:nvPr/>
          </p:nvCxnSpPr>
          <p:spPr>
            <a:xfrm>
              <a:off x="6320104" y="3594748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08" name="Straight Connector 107"/>
            <p:cNvCxnSpPr/>
            <p:nvPr/>
          </p:nvCxnSpPr>
          <p:spPr>
            <a:xfrm>
              <a:off x="6320104" y="4026325"/>
              <a:ext cx="2055840" cy="30236"/>
            </a:xfrm>
            <a:prstGeom prst="line">
              <a:avLst/>
            </a:prstGeom>
            <a:noFill/>
            <a:ln w="38100" cap="flat" cmpd="sng" algn="ctr">
              <a:solidFill>
                <a:srgbClr val="4F81B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09" name="Rectangle 108"/>
            <p:cNvSpPr/>
            <p:nvPr/>
          </p:nvSpPr>
          <p:spPr>
            <a:xfrm>
              <a:off x="6320104" y="1874658"/>
              <a:ext cx="2055839" cy="1567689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10" name="Straight Arrow Connector 109"/>
            <p:cNvCxnSpPr/>
            <p:nvPr/>
          </p:nvCxnSpPr>
          <p:spPr>
            <a:xfrm>
              <a:off x="6553200" y="1965367"/>
              <a:ext cx="0" cy="514019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1" name="Straight Arrow Connector 110"/>
            <p:cNvCxnSpPr/>
            <p:nvPr/>
          </p:nvCxnSpPr>
          <p:spPr>
            <a:xfrm>
              <a:off x="6705600" y="2117767"/>
              <a:ext cx="0" cy="514019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2" name="Straight Arrow Connector 111"/>
            <p:cNvCxnSpPr/>
            <p:nvPr/>
          </p:nvCxnSpPr>
          <p:spPr>
            <a:xfrm>
              <a:off x="7091420" y="2117767"/>
              <a:ext cx="0" cy="920994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3" name="Straight Arrow Connector 112"/>
            <p:cNvCxnSpPr/>
            <p:nvPr/>
          </p:nvCxnSpPr>
          <p:spPr>
            <a:xfrm>
              <a:off x="7385526" y="2631786"/>
              <a:ext cx="0" cy="963437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4" name="Straight Arrow Connector 113"/>
            <p:cNvCxnSpPr/>
            <p:nvPr/>
          </p:nvCxnSpPr>
          <p:spPr>
            <a:xfrm flipH="1">
              <a:off x="7756713" y="2902697"/>
              <a:ext cx="15120" cy="1436241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5" name="Straight Arrow Connector 114"/>
            <p:cNvCxnSpPr/>
            <p:nvPr/>
          </p:nvCxnSpPr>
          <p:spPr>
            <a:xfrm>
              <a:off x="8074241" y="3609121"/>
              <a:ext cx="0" cy="1090219"/>
            </a:xfrm>
            <a:prstGeom prst="straightConnector1">
              <a:avLst/>
            </a:prstGeom>
            <a:noFill/>
            <a:ln w="25400" cap="flat" cmpd="sng" algn="ctr">
              <a:solidFill>
                <a:srgbClr val="4F81BD"/>
              </a:solidFill>
              <a:prstDash val="soli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116" name="Group 115"/>
          <p:cNvGrpSpPr/>
          <p:nvPr/>
        </p:nvGrpSpPr>
        <p:grpSpPr>
          <a:xfrm>
            <a:off x="683568" y="4509120"/>
            <a:ext cx="2133600" cy="1752600"/>
            <a:chOff x="1371600" y="3733800"/>
            <a:chExt cx="2133600" cy="1752600"/>
          </a:xfrm>
        </p:grpSpPr>
        <p:sp>
          <p:nvSpPr>
            <p:cNvPr id="117" name="Oval 4"/>
            <p:cNvSpPr>
              <a:spLocks noChangeArrowheads="1"/>
            </p:cNvSpPr>
            <p:nvPr/>
          </p:nvSpPr>
          <p:spPr bwMode="auto">
            <a:xfrm>
              <a:off x="1524000" y="3886200"/>
              <a:ext cx="1524000" cy="1143000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Oval 5"/>
            <p:cNvSpPr>
              <a:spLocks noChangeArrowheads="1"/>
            </p:cNvSpPr>
            <p:nvPr/>
          </p:nvSpPr>
          <p:spPr bwMode="auto">
            <a:xfrm>
              <a:off x="1524000" y="4343400"/>
              <a:ext cx="1524000" cy="1143000"/>
            </a:xfrm>
            <a:prstGeom prst="ellipse">
              <a:avLst/>
            </a:prstGeom>
            <a:solidFill>
              <a:srgbClr val="C0504D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Rectangle 6"/>
            <p:cNvSpPr>
              <a:spLocks noChangeArrowheads="1"/>
            </p:cNvSpPr>
            <p:nvPr/>
          </p:nvSpPr>
          <p:spPr bwMode="auto">
            <a:xfrm>
              <a:off x="1752600" y="4738688"/>
              <a:ext cx="1073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4F81BD"/>
                  </a:solidFill>
                  <a:effectLst/>
                  <a:uLnTx/>
                  <a:uFillTx/>
                </a:rPr>
                <a:t>neutrons</a:t>
              </a:r>
            </a:p>
          </p:txBody>
        </p:sp>
        <p:sp>
          <p:nvSpPr>
            <p:cNvPr id="120" name="Rectangle 7"/>
            <p:cNvSpPr>
              <a:spLocks noChangeArrowheads="1"/>
            </p:cNvSpPr>
            <p:nvPr/>
          </p:nvSpPr>
          <p:spPr bwMode="auto">
            <a:xfrm>
              <a:off x="1828800" y="4038600"/>
              <a:ext cx="9461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</a:rPr>
                <a:t>protons</a:t>
              </a:r>
            </a:p>
          </p:txBody>
        </p:sp>
        <p:sp>
          <p:nvSpPr>
            <p:cNvPr id="121" name="Line 8"/>
            <p:cNvSpPr>
              <a:spLocks noChangeShapeType="1"/>
            </p:cNvSpPr>
            <p:nvPr/>
          </p:nvSpPr>
          <p:spPr bwMode="auto">
            <a:xfrm>
              <a:off x="1371600" y="4343400"/>
              <a:ext cx="0" cy="68580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10"/>
            <p:cNvSpPr>
              <a:spLocks noChangeArrowheads="1"/>
            </p:cNvSpPr>
            <p:nvPr/>
          </p:nvSpPr>
          <p:spPr bwMode="auto">
            <a:xfrm>
              <a:off x="2971800" y="3733800"/>
              <a:ext cx="338138" cy="579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ＭＳ Ｐゴシック" charset="0"/>
                  <a:sym typeface="Symbol" charset="0"/>
                </a:rPr>
                <a:t></a:t>
              </a:r>
              <a:r>
                <a:rPr kumimoji="0" lang="en-US" sz="3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ＭＳ Ｐゴシック" charset="0"/>
                  <a:sym typeface="Symbol" charset="0"/>
                </a:rPr>
                <a:t></a:t>
              </a: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23" name="Group 11"/>
            <p:cNvGrpSpPr>
              <a:grpSpLocks/>
            </p:cNvGrpSpPr>
            <p:nvPr/>
          </p:nvGrpSpPr>
          <p:grpSpPr bwMode="auto">
            <a:xfrm flipH="1">
              <a:off x="3048000" y="3733800"/>
              <a:ext cx="457200" cy="914400"/>
              <a:chOff x="2160" y="2928"/>
              <a:chExt cx="296" cy="672"/>
            </a:xfrm>
          </p:grpSpPr>
          <p:sp>
            <p:nvSpPr>
              <p:cNvPr id="125" name="Freeform 12"/>
              <p:cNvSpPr>
                <a:spLocks/>
              </p:cNvSpPr>
              <p:nvPr/>
            </p:nvSpPr>
            <p:spPr bwMode="auto">
              <a:xfrm>
                <a:off x="2208" y="3120"/>
                <a:ext cx="248" cy="480"/>
              </a:xfrm>
              <a:custGeom>
                <a:avLst/>
                <a:gdLst>
                  <a:gd name="T0" fmla="*/ 248 w 248"/>
                  <a:gd name="T1" fmla="*/ 480 h 480"/>
                  <a:gd name="T2" fmla="*/ 104 w 248"/>
                  <a:gd name="T3" fmla="*/ 432 h 480"/>
                  <a:gd name="T4" fmla="*/ 200 w 248"/>
                  <a:gd name="T5" fmla="*/ 336 h 480"/>
                  <a:gd name="T6" fmla="*/ 104 w 248"/>
                  <a:gd name="T7" fmla="*/ 288 h 480"/>
                  <a:gd name="T8" fmla="*/ 152 w 248"/>
                  <a:gd name="T9" fmla="*/ 192 h 480"/>
                  <a:gd name="T10" fmla="*/ 8 w 248"/>
                  <a:gd name="T11" fmla="*/ 144 h 480"/>
                  <a:gd name="T12" fmla="*/ 104 w 248"/>
                  <a:gd name="T13" fmla="*/ 48 h 480"/>
                  <a:gd name="T14" fmla="*/ 8 w 248"/>
                  <a:gd name="T15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8" h="480">
                    <a:moveTo>
                      <a:pt x="248" y="480"/>
                    </a:moveTo>
                    <a:cubicBezTo>
                      <a:pt x="180" y="468"/>
                      <a:pt x="112" y="456"/>
                      <a:pt x="104" y="432"/>
                    </a:cubicBezTo>
                    <a:cubicBezTo>
                      <a:pt x="96" y="408"/>
                      <a:pt x="200" y="360"/>
                      <a:pt x="200" y="336"/>
                    </a:cubicBezTo>
                    <a:cubicBezTo>
                      <a:pt x="200" y="312"/>
                      <a:pt x="112" y="312"/>
                      <a:pt x="104" y="288"/>
                    </a:cubicBezTo>
                    <a:cubicBezTo>
                      <a:pt x="96" y="264"/>
                      <a:pt x="168" y="216"/>
                      <a:pt x="152" y="192"/>
                    </a:cubicBezTo>
                    <a:cubicBezTo>
                      <a:pt x="136" y="168"/>
                      <a:pt x="16" y="168"/>
                      <a:pt x="8" y="144"/>
                    </a:cubicBezTo>
                    <a:cubicBezTo>
                      <a:pt x="0" y="120"/>
                      <a:pt x="104" y="72"/>
                      <a:pt x="104" y="48"/>
                    </a:cubicBezTo>
                    <a:cubicBezTo>
                      <a:pt x="104" y="24"/>
                      <a:pt x="24" y="8"/>
                      <a:pt x="8" y="0"/>
                    </a:cubicBezTo>
                  </a:path>
                </a:pathLst>
              </a:custGeom>
              <a:noFill/>
              <a:ln w="9525">
                <a:solidFill>
                  <a:sysClr val="windowText" lastClr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1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Line 13"/>
              <p:cNvSpPr>
                <a:spLocks noChangeShapeType="1"/>
              </p:cNvSpPr>
              <p:nvPr/>
            </p:nvSpPr>
            <p:spPr bwMode="auto">
              <a:xfrm flipH="1" flipV="1">
                <a:off x="2160" y="2928"/>
                <a:ext cx="48" cy="192"/>
              </a:xfrm>
              <a:prstGeom prst="line">
                <a:avLst/>
              </a:prstGeom>
              <a:noFill/>
              <a:ln w="9525">
                <a:solidFill>
                  <a:sysClr val="windowText" lastClr="00000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1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4" name="Line 14"/>
            <p:cNvSpPr>
              <a:spLocks noChangeShapeType="1"/>
            </p:cNvSpPr>
            <p:nvPr/>
          </p:nvSpPr>
          <p:spPr bwMode="auto">
            <a:xfrm>
              <a:off x="1676400" y="3733800"/>
              <a:ext cx="1143000" cy="0"/>
            </a:xfrm>
            <a:prstGeom prst="line">
              <a:avLst/>
            </a:prstGeom>
            <a:noFill/>
            <a:ln w="9525">
              <a:solidFill>
                <a:sysClr val="windowText" lastClr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7403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1199</Words>
  <Application>Microsoft Macintosh PowerPoint</Application>
  <PresentationFormat>On-screen Show (4:3)</PresentationFormat>
  <Paragraphs>203</Paragraphs>
  <Slides>22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Blank Presentation</vt:lpstr>
      <vt:lpstr>Equation</vt:lpstr>
      <vt:lpstr>The Oslo Method  (Part I)</vt:lpstr>
      <vt:lpstr>Outline</vt:lpstr>
      <vt:lpstr>Motivation</vt:lpstr>
      <vt:lpstr>Nuclear regimes</vt:lpstr>
      <vt:lpstr>The probe: g-rays</vt:lpstr>
      <vt:lpstr>Level density</vt:lpstr>
      <vt:lpstr>Techniques to measure level density</vt:lpstr>
      <vt:lpstr>Level densities using the Oslo method</vt:lpstr>
      <vt:lpstr>Gamma-ray strength function</vt:lpstr>
      <vt:lpstr>Techniques to measure gSF</vt:lpstr>
      <vt:lpstr>PowerPoint Presentation</vt:lpstr>
      <vt:lpstr>Th and U experiments @ OCL</vt:lpstr>
      <vt:lpstr>∆E-E bananas</vt:lpstr>
      <vt:lpstr>Raw – Unfolded - Primary</vt:lpstr>
      <vt:lpstr>Assumption for the extraction of  first-generation g-spectra</vt:lpstr>
      <vt:lpstr>From total to primary matrix</vt:lpstr>
      <vt:lpstr>    Multiplicative factors</vt:lpstr>
      <vt:lpstr>Select an Ex – Eg region</vt:lpstr>
      <vt:lpstr> r(Ef)  and T(Eg)</vt:lpstr>
      <vt:lpstr>P(E,Eg) = r(Ef)T(Eg)?</vt:lpstr>
      <vt:lpstr>Summary (Part I)</vt:lpstr>
      <vt:lpstr>Thank you !</vt:lpstr>
    </vt:vector>
  </TitlesOfParts>
  <Company>Department of physics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Nuclear Processes in Radioactive Sources</dc:title>
  <dc:creator>Magne Guttormsen</dc:creator>
  <cp:lastModifiedBy>Bruker ved UiO</cp:lastModifiedBy>
  <cp:revision>40</cp:revision>
  <dcterms:created xsi:type="dcterms:W3CDTF">2010-08-31T07:56:18Z</dcterms:created>
  <dcterms:modified xsi:type="dcterms:W3CDTF">2015-11-24T18:33:26Z</dcterms:modified>
</cp:coreProperties>
</file>